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3" r:id="rId1"/>
  </p:sldMasterIdLst>
  <p:notesMasterIdLst>
    <p:notesMasterId r:id="rId10"/>
  </p:notesMasterIdLst>
  <p:sldIdLst>
    <p:sldId id="256" r:id="rId2"/>
    <p:sldId id="257" r:id="rId3"/>
    <p:sldId id="259" r:id="rId4"/>
    <p:sldId id="260" r:id="rId5"/>
    <p:sldId id="258"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93515" autoAdjust="0"/>
  </p:normalViewPr>
  <p:slideViewPr>
    <p:cSldViewPr snapToGrid="0">
      <p:cViewPr varScale="1">
        <p:scale>
          <a:sx n="61" d="100"/>
          <a:sy n="61" d="100"/>
        </p:scale>
        <p:origin x="867"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3A47F9-95FE-48FD-809F-A0D06F833BD7}" type="datetimeFigureOut">
              <a:rPr lang="en-US" smtClean="0"/>
              <a:t>4/11/2015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9F48EC-9C3F-4557-A334-D60C62C0EE43}" type="slidenum">
              <a:rPr lang="en-US" smtClean="0"/>
              <a:t>‹#›</a:t>
            </a:fld>
            <a:endParaRPr lang="en-US"/>
          </a:p>
        </p:txBody>
      </p:sp>
    </p:spTree>
    <p:extLst>
      <p:ext uri="{BB962C8B-B14F-4D97-AF65-F5344CB8AC3E}">
        <p14:creationId xmlns:p14="http://schemas.microsoft.com/office/powerpoint/2010/main" val="28354507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Total Notes:</a:t>
            </a:r>
          </a:p>
          <a:p>
            <a:pPr marL="228600" indent="-228600">
              <a:buAutoNum type="arabicParenR"/>
            </a:pPr>
            <a:r>
              <a:rPr lang="en-US" dirty="0" smtClean="0"/>
              <a:t>Fractals Title Slide</a:t>
            </a:r>
          </a:p>
          <a:p>
            <a:pPr marL="228600" indent="-228600">
              <a:buAutoNum type="arabicParenR"/>
            </a:pPr>
            <a:r>
              <a:rPr lang="en-US" dirty="0" smtClean="0"/>
              <a:t>Various Fractal</a:t>
            </a:r>
            <a:r>
              <a:rPr lang="en-US" baseline="0" dirty="0" smtClean="0"/>
              <a:t> Images</a:t>
            </a:r>
          </a:p>
          <a:p>
            <a:pPr marL="228600" indent="-228600">
              <a:buAutoNum type="arabicParenR"/>
            </a:pPr>
            <a:r>
              <a:rPr lang="en-US" baseline="0" dirty="0" smtClean="0"/>
              <a:t>What is a fractal – self-similarity, and continuous but nowhere differentiable. How do we build a fractal? (Slides 1-3, about 5 – 10 minutes)</a:t>
            </a:r>
          </a:p>
          <a:p>
            <a:pPr marL="228600" indent="-228600">
              <a:buAutoNum type="arabicParenR"/>
            </a:pPr>
            <a:r>
              <a:rPr lang="en-US" dirty="0" smtClean="0"/>
              <a:t>Constructing the Koch</a:t>
            </a:r>
            <a:r>
              <a:rPr lang="en-US" baseline="0" dirty="0" smtClean="0"/>
              <a:t> Curve and the </a:t>
            </a:r>
            <a:r>
              <a:rPr lang="en-US" baseline="0" dirty="0" err="1" smtClean="0"/>
              <a:t>Sierpinski’s</a:t>
            </a:r>
            <a:r>
              <a:rPr lang="en-US" baseline="0" dirty="0" smtClean="0"/>
              <a:t> Triangle. Questions to consider: Compute area under Koch Curve, discuss area of </a:t>
            </a:r>
            <a:r>
              <a:rPr lang="en-US" baseline="0" dirty="0" err="1" smtClean="0"/>
              <a:t>Sierpinski’s</a:t>
            </a:r>
            <a:r>
              <a:rPr lang="en-US" baseline="0" dirty="0" smtClean="0"/>
              <a:t> Triangle.</a:t>
            </a:r>
          </a:p>
          <a:p>
            <a:pPr marL="228600" indent="-228600">
              <a:buAutoNum type="arabicParenR"/>
            </a:pPr>
            <a:r>
              <a:rPr lang="en-US" baseline="0" dirty="0" smtClean="0"/>
              <a:t>Various other ways to construct </a:t>
            </a:r>
            <a:r>
              <a:rPr lang="en-US" baseline="0" dirty="0" err="1" smtClean="0"/>
              <a:t>Sierpinski</a:t>
            </a:r>
            <a:r>
              <a:rPr lang="en-US" baseline="0" dirty="0" smtClean="0"/>
              <a:t> Triangle – Cutting Triangles, Pascal’s Triangle, Chaos Game. In your groups, come up with your own fractals; can you find more ways to come up with your fractal? – if some groups finish early, have them start to think about dimension. (Slides 4-5, about 5-10 minutes) (Group work 10 minutes)</a:t>
            </a:r>
          </a:p>
          <a:p>
            <a:pPr marL="228600" indent="-228600">
              <a:buAutoNum type="arabicParenR"/>
            </a:pPr>
            <a:r>
              <a:rPr lang="en-US" dirty="0" smtClean="0"/>
              <a:t>Dimension:</a:t>
            </a:r>
            <a:r>
              <a:rPr lang="en-US" baseline="0" dirty="0" smtClean="0"/>
              <a:t> Does a fractal have a dimension? What does dimension even mean? </a:t>
            </a:r>
            <a:r>
              <a:rPr lang="en-US" baseline="0" dirty="0" err="1" smtClean="0"/>
              <a:t>Hausdorff</a:t>
            </a:r>
            <a:r>
              <a:rPr lang="en-US" baseline="0" dirty="0" smtClean="0"/>
              <a:t> – “amount of space”; </a:t>
            </a:r>
            <a:r>
              <a:rPr lang="en-US" baseline="0" dirty="0" err="1" smtClean="0"/>
              <a:t>Minkowski-Bouligand</a:t>
            </a:r>
            <a:r>
              <a:rPr lang="en-US" baseline="0" dirty="0" smtClean="0"/>
              <a:t> (box-counting) – size compared to length. </a:t>
            </a:r>
          </a:p>
          <a:p>
            <a:pPr marL="228600" marR="0" indent="-228600" algn="l" defTabSz="914400" rtl="0" eaLnBrk="1" fontAlgn="auto" latinLnBrk="0" hangingPunct="1">
              <a:lnSpc>
                <a:spcPct val="100000"/>
              </a:lnSpc>
              <a:spcBef>
                <a:spcPts val="0"/>
              </a:spcBef>
              <a:spcAft>
                <a:spcPts val="0"/>
              </a:spcAft>
              <a:buClrTx/>
              <a:buSzTx/>
              <a:buFontTx/>
              <a:buAutoNum type="arabicParenR"/>
              <a:tabLst/>
              <a:defRPr/>
            </a:pPr>
            <a:r>
              <a:rPr lang="en-US" baseline="0" dirty="0" smtClean="0"/>
              <a:t>Box-Counting Dimension image. Try to figure out the dimensions for the Koch Curve and </a:t>
            </a:r>
            <a:r>
              <a:rPr lang="en-US" baseline="0" dirty="0" err="1" smtClean="0"/>
              <a:t>Sierpinski’s</a:t>
            </a:r>
            <a:r>
              <a:rPr lang="en-US" baseline="0" dirty="0" smtClean="0"/>
              <a:t> Triangle. Can they compute the dimension of the fractals that they created? </a:t>
            </a:r>
            <a:r>
              <a:rPr lang="en-US" baseline="0" dirty="0" smtClean="0"/>
              <a:t>(Slides 6-7, about 5 – 10 minutes; w/out their group work) (Group work 10 minutes)</a:t>
            </a:r>
          </a:p>
          <a:p>
            <a:pPr marL="228600" marR="0" indent="-228600" algn="l" defTabSz="914400" rtl="0" eaLnBrk="1" fontAlgn="auto" latinLnBrk="0" hangingPunct="1">
              <a:lnSpc>
                <a:spcPct val="100000"/>
              </a:lnSpc>
              <a:spcBef>
                <a:spcPts val="0"/>
              </a:spcBef>
              <a:spcAft>
                <a:spcPts val="0"/>
              </a:spcAft>
              <a:buClrTx/>
              <a:buSzTx/>
              <a:buFontTx/>
              <a:buAutoNum type="arabicParenR"/>
              <a:tabLst/>
              <a:defRPr/>
            </a:pPr>
            <a:r>
              <a:rPr lang="en-US" baseline="0" dirty="0" smtClean="0"/>
              <a:t>Statement of dimensions for the Koch Curve and </a:t>
            </a:r>
            <a:r>
              <a:rPr lang="en-US" baseline="0" dirty="0" err="1" smtClean="0"/>
              <a:t>Sierpinski’s</a:t>
            </a:r>
            <a:r>
              <a:rPr lang="en-US" baseline="0" dirty="0" smtClean="0"/>
              <a:t> Triangle.</a:t>
            </a:r>
            <a:endParaRPr lang="en-US" dirty="0"/>
          </a:p>
        </p:txBody>
      </p:sp>
      <p:sp>
        <p:nvSpPr>
          <p:cNvPr id="4" name="Slide Number Placeholder 3"/>
          <p:cNvSpPr>
            <a:spLocks noGrp="1"/>
          </p:cNvSpPr>
          <p:nvPr>
            <p:ph type="sldNum" sz="quarter" idx="10"/>
          </p:nvPr>
        </p:nvSpPr>
        <p:spPr/>
        <p:txBody>
          <a:bodyPr/>
          <a:lstStyle/>
          <a:p>
            <a:fld id="{C09F48EC-9C3F-4557-A334-D60C62C0EE43}" type="slidenum">
              <a:rPr lang="en-US" smtClean="0"/>
              <a:t>1</a:t>
            </a:fld>
            <a:endParaRPr lang="en-US"/>
          </a:p>
        </p:txBody>
      </p:sp>
    </p:spTree>
    <p:extLst>
      <p:ext uri="{BB962C8B-B14F-4D97-AF65-F5344CB8AC3E}">
        <p14:creationId xmlns:p14="http://schemas.microsoft.com/office/powerpoint/2010/main" val="1814492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9F48EC-9C3F-4557-A334-D60C62C0EE43}" type="slidenum">
              <a:rPr lang="en-US" smtClean="0"/>
              <a:t>2</a:t>
            </a:fld>
            <a:endParaRPr lang="en-US"/>
          </a:p>
        </p:txBody>
      </p:sp>
    </p:spTree>
    <p:extLst>
      <p:ext uri="{BB962C8B-B14F-4D97-AF65-F5344CB8AC3E}">
        <p14:creationId xmlns:p14="http://schemas.microsoft.com/office/powerpoint/2010/main" val="42455899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Questions to consider: Computing area under the</a:t>
            </a:r>
            <a:r>
              <a:rPr lang="en-US" baseline="0" dirty="0" smtClean="0"/>
              <a:t> Koch curve; talk about how much 2-dim “space” the triangle takes up – does it have area?</a:t>
            </a:r>
            <a:endParaRPr lang="en-US" dirty="0"/>
          </a:p>
        </p:txBody>
      </p:sp>
      <p:sp>
        <p:nvSpPr>
          <p:cNvPr id="4" name="Slide Number Placeholder 3"/>
          <p:cNvSpPr>
            <a:spLocks noGrp="1"/>
          </p:cNvSpPr>
          <p:nvPr>
            <p:ph type="sldNum" sz="quarter" idx="10"/>
          </p:nvPr>
        </p:nvSpPr>
        <p:spPr/>
        <p:txBody>
          <a:bodyPr/>
          <a:lstStyle/>
          <a:p>
            <a:fld id="{C09F48EC-9C3F-4557-A334-D60C62C0EE43}" type="slidenum">
              <a:rPr lang="en-US" smtClean="0"/>
              <a:t>4</a:t>
            </a:fld>
            <a:endParaRPr lang="en-US"/>
          </a:p>
        </p:txBody>
      </p:sp>
    </p:spTree>
    <p:extLst>
      <p:ext uri="{BB962C8B-B14F-4D97-AF65-F5344CB8AC3E}">
        <p14:creationId xmlns:p14="http://schemas.microsoft.com/office/powerpoint/2010/main" val="4203787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your groups, see if you can come up</a:t>
            </a:r>
            <a:r>
              <a:rPr lang="en-US" baseline="0" dirty="0" smtClean="0"/>
              <a:t> with your own fractals; are there more ways to construct your fractal? If some groups finish early, ask them about dimension?</a:t>
            </a:r>
            <a:endParaRPr lang="en-US" dirty="0"/>
          </a:p>
        </p:txBody>
      </p:sp>
      <p:sp>
        <p:nvSpPr>
          <p:cNvPr id="4" name="Slide Number Placeholder 3"/>
          <p:cNvSpPr>
            <a:spLocks noGrp="1"/>
          </p:cNvSpPr>
          <p:nvPr>
            <p:ph type="sldNum" sz="quarter" idx="10"/>
          </p:nvPr>
        </p:nvSpPr>
        <p:spPr/>
        <p:txBody>
          <a:bodyPr/>
          <a:lstStyle/>
          <a:p>
            <a:fld id="{C09F48EC-9C3F-4557-A334-D60C62C0EE43}" type="slidenum">
              <a:rPr lang="en-US" smtClean="0"/>
              <a:t>5</a:t>
            </a:fld>
            <a:endParaRPr lang="en-US"/>
          </a:p>
        </p:txBody>
      </p:sp>
    </p:spTree>
    <p:extLst>
      <p:ext uri="{BB962C8B-B14F-4D97-AF65-F5344CB8AC3E}">
        <p14:creationId xmlns:p14="http://schemas.microsoft.com/office/powerpoint/2010/main" val="33658332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2" name="Freeform 6" title="Page Number Shape"/>
          <p:cNvSpPr/>
          <p:nvPr/>
        </p:nvSpPr>
        <p:spPr bwMode="auto">
          <a:xfrm>
            <a:off x="11784011" y="118920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1088913" y="1143293"/>
            <a:ext cx="7034362" cy="4268965"/>
          </a:xfrm>
        </p:spPr>
        <p:txBody>
          <a:bodyPr anchor="t">
            <a:normAutofit/>
          </a:bodyPr>
          <a:lstStyle>
            <a:lvl1pPr algn="l">
              <a:lnSpc>
                <a:spcPct val="85000"/>
              </a:lnSpc>
              <a:defRPr sz="77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088914" y="5537925"/>
            <a:ext cx="7034362" cy="706355"/>
          </a:xfrm>
        </p:spPr>
        <p:txBody>
          <a:bodyPr>
            <a:normAutofit/>
          </a:bodyPr>
          <a:lstStyle>
            <a:lvl1pPr marL="0" indent="0" algn="l">
              <a:lnSpc>
                <a:spcPct val="114000"/>
              </a:lnSpc>
              <a:spcBef>
                <a:spcPts val="0"/>
              </a:spcBef>
              <a:buNone/>
              <a:defRPr sz="20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1088913" y="6314440"/>
            <a:ext cx="1596622" cy="365125"/>
          </a:xfrm>
        </p:spPr>
        <p:txBody>
          <a:bodyPr/>
          <a:lstStyle>
            <a:lvl1pPr algn="l">
              <a:defRPr sz="1200">
                <a:solidFill>
                  <a:schemeClr val="tx2"/>
                </a:solidFill>
              </a:defRPr>
            </a:lvl1pPr>
          </a:lstStyle>
          <a:p>
            <a:fld id="{3D6C5EB0-AB2F-4DDE-A7FD-DA9F4CF28F55}" type="datetimeFigureOut">
              <a:rPr lang="en-US" smtClean="0"/>
              <a:t>4/10/2015</a:t>
            </a:fld>
            <a:endParaRPr lang="en-US"/>
          </a:p>
        </p:txBody>
      </p:sp>
      <p:sp>
        <p:nvSpPr>
          <p:cNvPr id="5" name="Footer Placeholder 4"/>
          <p:cNvSpPr>
            <a:spLocks noGrp="1"/>
          </p:cNvSpPr>
          <p:nvPr>
            <p:ph type="ftr" sz="quarter" idx="11"/>
          </p:nvPr>
        </p:nvSpPr>
        <p:spPr>
          <a:xfrm>
            <a:off x="3000591" y="6314440"/>
            <a:ext cx="5122683" cy="365125"/>
          </a:xfrm>
        </p:spPr>
        <p:txBody>
          <a:bodyPr/>
          <a:lstStyle>
            <a:lvl1pPr algn="l">
              <a:defRPr b="0">
                <a:solidFill>
                  <a:schemeClr val="tx2"/>
                </a:solidFill>
              </a:defRPr>
            </a:lvl1pPr>
          </a:lstStyle>
          <a:p>
            <a:endParaRPr lang="en-US"/>
          </a:p>
        </p:txBody>
      </p:sp>
      <p:sp>
        <p:nvSpPr>
          <p:cNvPr id="6" name="Slide Number Placeholder 5"/>
          <p:cNvSpPr>
            <a:spLocks noGrp="1"/>
          </p:cNvSpPr>
          <p:nvPr>
            <p:ph type="sldNum" sz="quarter" idx="12"/>
          </p:nvPr>
        </p:nvSpPr>
        <p:spPr>
          <a:xfrm>
            <a:off x="11784011" y="1416216"/>
            <a:ext cx="407988" cy="365125"/>
          </a:xfrm>
        </p:spPr>
        <p:txBody>
          <a:bodyPr/>
          <a:lstStyle>
            <a:lvl1pPr algn="r">
              <a:defRPr>
                <a:solidFill>
                  <a:schemeClr val="bg2"/>
                </a:solidFill>
              </a:defRPr>
            </a:lvl1pPr>
          </a:lstStyle>
          <a:p>
            <a:fld id="{30814249-D805-47D9-8689-D8762F0822CC}" type="slidenum">
              <a:rPr lang="en-US" smtClean="0"/>
              <a:t>‹#›</a:t>
            </a:fld>
            <a:endParaRPr lang="en-US"/>
          </a:p>
        </p:txBody>
      </p:sp>
      <p:cxnSp>
        <p:nvCxnSpPr>
          <p:cNvPr id="9" name="Straight Connector 8" title="Verticle Rule Line"/>
          <p:cNvCxnSpPr/>
          <p:nvPr/>
        </p:nvCxnSpPr>
        <p:spPr>
          <a:xfrm>
            <a:off x="773855"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827353"/>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4294967295" orient="horz" pos="79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181600" y="640080"/>
            <a:ext cx="6248398" cy="558414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D6C5EB0-AB2F-4DDE-A7FD-DA9F4CF28F55}" type="datetimeFigureOut">
              <a:rPr lang="en-US" smtClean="0"/>
              <a:t>4/10/2015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14249-D805-47D9-8689-D8762F0822CC}" type="slidenum">
              <a:rPr lang="en-US" smtClean="0"/>
              <a:t>‹#›</a:t>
            </a:fld>
            <a:endParaRPr lang="en-US"/>
          </a:p>
        </p:txBody>
      </p:sp>
    </p:spTree>
    <p:extLst>
      <p:ext uri="{BB962C8B-B14F-4D97-AF65-F5344CB8AC3E}">
        <p14:creationId xmlns:p14="http://schemas.microsoft.com/office/powerpoint/2010/main" val="2516419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2"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rgbClr val="262626"/>
          </a:solidFill>
          <a:ln w="0">
            <a:noFill/>
            <a:prstDash val="solid"/>
            <a:round/>
            <a:headEnd/>
            <a:tailEnd/>
          </a:ln>
        </p:spPr>
      </p:sp>
      <p:sp>
        <p:nvSpPr>
          <p:cNvPr id="2" name="Vertical Title 1"/>
          <p:cNvSpPr>
            <a:spLocks noGrp="1"/>
          </p:cNvSpPr>
          <p:nvPr>
            <p:ph type="title" orient="vert"/>
          </p:nvPr>
        </p:nvSpPr>
        <p:spPr>
          <a:xfrm>
            <a:off x="7990765" y="642931"/>
            <a:ext cx="2446670" cy="4678106"/>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642932"/>
            <a:ext cx="7070678" cy="467810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536187" y="5927131"/>
            <a:ext cx="3814856" cy="365125"/>
          </a:xfrm>
        </p:spPr>
        <p:txBody>
          <a:bodyPr/>
          <a:lstStyle/>
          <a:p>
            <a:fld id="{3D6C5EB0-AB2F-4DDE-A7FD-DA9F4CF28F55}" type="datetimeFigureOut">
              <a:rPr lang="en-US" smtClean="0"/>
              <a:t>4/10/2015</a:t>
            </a:fld>
            <a:endParaRPr lang="en-US"/>
          </a:p>
        </p:txBody>
      </p:sp>
      <p:sp>
        <p:nvSpPr>
          <p:cNvPr id="5" name="Footer Placeholder 4"/>
          <p:cNvSpPr>
            <a:spLocks noGrp="1"/>
          </p:cNvSpPr>
          <p:nvPr>
            <p:ph type="ftr" sz="quarter" idx="11"/>
          </p:nvPr>
        </p:nvSpPr>
        <p:spPr>
          <a:xfrm>
            <a:off x="6536187" y="6315949"/>
            <a:ext cx="3814856" cy="365125"/>
          </a:xfrm>
        </p:spPr>
        <p:txBody>
          <a:bodyPr/>
          <a:lstStyle/>
          <a:p>
            <a:endParaRPr lang="en-US"/>
          </a:p>
        </p:txBody>
      </p:sp>
      <p:sp>
        <p:nvSpPr>
          <p:cNvPr id="6" name="Slide Number Placeholder 5"/>
          <p:cNvSpPr>
            <a:spLocks noGrp="1"/>
          </p:cNvSpPr>
          <p:nvPr>
            <p:ph type="sldNum" sz="quarter" idx="12"/>
          </p:nvPr>
        </p:nvSpPr>
        <p:spPr>
          <a:xfrm>
            <a:off x="11784011" y="5607592"/>
            <a:ext cx="407988" cy="365125"/>
          </a:xfrm>
        </p:spPr>
        <p:txBody>
          <a:bodyPr/>
          <a:lstStyle/>
          <a:p>
            <a:fld id="{30814249-D805-47D9-8689-D8762F0822CC}" type="slidenum">
              <a:rPr lang="en-US" smtClean="0"/>
              <a:t>‹#›</a:t>
            </a:fld>
            <a:endParaRPr lang="en-US"/>
          </a:p>
        </p:txBody>
      </p:sp>
      <p:cxnSp>
        <p:nvCxnSpPr>
          <p:cNvPr id="13" name="Straight Connector 12" title="Horizontal Rule Line"/>
          <p:cNvCxnSpPr/>
          <p:nvPr/>
        </p:nvCxnSpPr>
        <p:spPr>
          <a:xfrm>
            <a:off x="0" y="6199730"/>
            <a:ext cx="10260011"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3897485"/>
      </p:ext>
    </p:extLst>
  </p:cSld>
  <p:clrMapOvr>
    <a:masterClrMapping/>
  </p:clrMapOvr>
  <p:extLst mod="1">
    <p:ext uri="{DCECCB84-F9BA-43D5-87BE-67443E8EF086}">
      <p15:sldGuideLst xmlns:p15="http://schemas.microsoft.com/office/powerpoint/2012/main">
        <p15:guide id="4294967295" pos="645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D6C5EB0-AB2F-4DDE-A7FD-DA9F4CF28F55}" type="datetimeFigureOut">
              <a:rPr lang="en-US" smtClean="0"/>
              <a:t>4/10/2015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14249-D805-47D9-8689-D8762F0822CC}" type="slidenum">
              <a:rPr lang="en-US" smtClean="0"/>
              <a:t>‹#›</a:t>
            </a:fld>
            <a:endParaRPr lang="en-US"/>
          </a:p>
        </p:txBody>
      </p:sp>
    </p:spTree>
    <p:extLst>
      <p:ext uri="{BB962C8B-B14F-4D97-AF65-F5344CB8AC3E}">
        <p14:creationId xmlns:p14="http://schemas.microsoft.com/office/powerpoint/2010/main" val="1602441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7" name="Freeform 6" title="Page Number Shape"/>
          <p:cNvSpPr/>
          <p:nvPr/>
        </p:nvSpPr>
        <p:spPr bwMode="auto">
          <a:xfrm>
            <a:off x="11784011" y="1393748"/>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1947673" y="2571722"/>
            <a:ext cx="8296654" cy="3286153"/>
          </a:xfrm>
        </p:spPr>
        <p:txBody>
          <a:bodyPr anchor="t">
            <a:normAutofit/>
          </a:bodyPr>
          <a:lstStyle>
            <a:lvl1pPr>
              <a:lnSpc>
                <a:spcPct val="85000"/>
              </a:lnSpc>
              <a:defRPr sz="7700" cap="all" baseline="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947673" y="1393748"/>
            <a:ext cx="8401429" cy="819150"/>
          </a:xfrm>
        </p:spPr>
        <p:txBody>
          <a:bodyPr anchor="ctr">
            <a:normAutofit/>
          </a:bodyPr>
          <a:lstStyle>
            <a:lvl1pPr marL="0" indent="0" algn="r">
              <a:lnSpc>
                <a:spcPct val="113000"/>
              </a:lnSpc>
              <a:spcBef>
                <a:spcPts val="0"/>
              </a:spcBef>
              <a:buNone/>
              <a:defRPr sz="2000" b="0" i="1" baseline="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742955" y="6314439"/>
            <a:ext cx="1596622" cy="365125"/>
          </a:xfrm>
        </p:spPr>
        <p:txBody>
          <a:bodyPr/>
          <a:lstStyle>
            <a:lvl1pPr>
              <a:defRPr sz="1200">
                <a:solidFill>
                  <a:schemeClr val="tx1">
                    <a:lumMod val="85000"/>
                    <a:lumOff val="15000"/>
                  </a:schemeClr>
                </a:solidFill>
              </a:defRPr>
            </a:lvl1pPr>
          </a:lstStyle>
          <a:p>
            <a:fld id="{3D6C5EB0-AB2F-4DDE-A7FD-DA9F4CF28F55}" type="datetimeFigureOut">
              <a:rPr lang="en-US" smtClean="0"/>
              <a:t>4/10/2015</a:t>
            </a:fld>
            <a:endParaRPr lang="en-US"/>
          </a:p>
        </p:txBody>
      </p:sp>
      <p:sp>
        <p:nvSpPr>
          <p:cNvPr id="5" name="Footer Placeholder 4"/>
          <p:cNvSpPr>
            <a:spLocks noGrp="1"/>
          </p:cNvSpPr>
          <p:nvPr>
            <p:ph type="ftr" sz="quarter" idx="11"/>
          </p:nvPr>
        </p:nvSpPr>
        <p:spPr>
          <a:xfrm>
            <a:off x="1947673" y="6314440"/>
            <a:ext cx="6480226" cy="365125"/>
          </a:xfrm>
        </p:spPr>
        <p:txBody>
          <a:bodyPr/>
          <a:lstStyle>
            <a:lvl1pPr>
              <a:defRPr b="0">
                <a:solidFill>
                  <a:schemeClr val="tx1">
                    <a:lumMod val="85000"/>
                    <a:lumOff val="15000"/>
                  </a:schemeClr>
                </a:solidFill>
              </a:defRPr>
            </a:lvl1pPr>
          </a:lstStyle>
          <a:p>
            <a:endParaRPr lang="en-US"/>
          </a:p>
        </p:txBody>
      </p:sp>
      <p:sp>
        <p:nvSpPr>
          <p:cNvPr id="6" name="Slide Number Placeholder 5"/>
          <p:cNvSpPr>
            <a:spLocks noGrp="1"/>
          </p:cNvSpPr>
          <p:nvPr>
            <p:ph type="sldNum" sz="quarter" idx="12"/>
          </p:nvPr>
        </p:nvSpPr>
        <p:spPr>
          <a:xfrm>
            <a:off x="11784011" y="1620760"/>
            <a:ext cx="407988" cy="365125"/>
          </a:xfrm>
        </p:spPr>
        <p:txBody>
          <a:bodyPr/>
          <a:lstStyle>
            <a:lvl1pPr>
              <a:defRPr>
                <a:solidFill>
                  <a:schemeClr val="bg2"/>
                </a:solidFill>
              </a:defRPr>
            </a:lvl1pPr>
          </a:lstStyle>
          <a:p>
            <a:fld id="{30814249-D805-47D9-8689-D8762F0822CC}" type="slidenum">
              <a:rPr lang="en-US" smtClean="0"/>
              <a:t>‹#›</a:t>
            </a:fld>
            <a:endParaRPr lang="en-US"/>
          </a:p>
        </p:txBody>
      </p:sp>
      <p:cxnSp>
        <p:nvCxnSpPr>
          <p:cNvPr id="10" name="Straight Connector 9" title="Horizontal Rule Line"/>
          <p:cNvCxnSpPr/>
          <p:nvPr/>
        </p:nvCxnSpPr>
        <p:spPr>
          <a:xfrm flipH="1">
            <a:off x="1" y="6178167"/>
            <a:ext cx="10244326"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388405"/>
      </p:ext>
    </p:extLst>
  </p:cSld>
  <p:clrMapOvr>
    <a:masterClrMapping/>
  </p:clrMapOvr>
  <p:extLst mod="1">
    <p:ext uri="{DCECCB84-F9BA-43D5-87BE-67443E8EF086}">
      <p15:sldGuideLst xmlns:p15="http://schemas.microsoft.com/office/powerpoint/2012/main">
        <p15:guide id="4294967295" pos="6456">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181600" y="540628"/>
            <a:ext cx="6248400" cy="248894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181600" y="3712467"/>
            <a:ext cx="6248400" cy="248222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D6C5EB0-AB2F-4DDE-A7FD-DA9F4CF28F55}" type="datetimeFigureOut">
              <a:rPr lang="en-US" smtClean="0"/>
              <a:t>4/10/2015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814249-D805-47D9-8689-D8762F0822CC}" type="slidenum">
              <a:rPr lang="en-US" smtClean="0"/>
              <a:t>‹#›</a:t>
            </a:fld>
            <a:endParaRPr lang="en-US"/>
          </a:p>
        </p:txBody>
      </p:sp>
    </p:spTree>
    <p:extLst>
      <p:ext uri="{BB962C8B-B14F-4D97-AF65-F5344CB8AC3E}">
        <p14:creationId xmlns:p14="http://schemas.microsoft.com/office/powerpoint/2010/main" val="792916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7784"/>
            <a:ext cx="3831336" cy="4956048"/>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5181600" y="558065"/>
            <a:ext cx="6245352" cy="914400"/>
          </a:xfrm>
        </p:spPr>
        <p:txBody>
          <a:bodyPr anchor="b">
            <a:normAutofit/>
          </a:bodyPr>
          <a:lstStyle>
            <a:lvl1pPr marL="0" indent="0">
              <a:lnSpc>
                <a:spcPct val="113000"/>
              </a:lnSpc>
              <a:spcBef>
                <a:spcPts val="0"/>
              </a:spcBef>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181600" y="1526671"/>
            <a:ext cx="6245352" cy="1755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81600" y="3700826"/>
            <a:ext cx="6248400" cy="914400"/>
          </a:xfrm>
        </p:spPr>
        <p:txBody>
          <a:bodyPr anchor="b">
            <a:normAutofit/>
          </a:bodyPr>
          <a:lstStyle>
            <a:lvl1pPr marL="0" indent="0">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81600" y="4669432"/>
            <a:ext cx="6245352" cy="1755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D6C5EB0-AB2F-4DDE-A7FD-DA9F4CF28F55}" type="datetimeFigureOut">
              <a:rPr lang="en-US" smtClean="0"/>
              <a:t>4/10/2015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814249-D805-47D9-8689-D8762F0822CC}" type="slidenum">
              <a:rPr lang="en-US" smtClean="0"/>
              <a:t>‹#›</a:t>
            </a:fld>
            <a:endParaRPr lang="en-US"/>
          </a:p>
        </p:txBody>
      </p:sp>
    </p:spTree>
    <p:extLst>
      <p:ext uri="{BB962C8B-B14F-4D97-AF65-F5344CB8AC3E}">
        <p14:creationId xmlns:p14="http://schemas.microsoft.com/office/powerpoint/2010/main" val="1939053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D6C5EB0-AB2F-4DDE-A7FD-DA9F4CF28F55}" type="datetimeFigureOut">
              <a:rPr lang="en-US" smtClean="0"/>
              <a:t>4/10/2015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814249-D805-47D9-8689-D8762F0822CC}" type="slidenum">
              <a:rPr lang="en-US" smtClean="0"/>
              <a:t>‹#›</a:t>
            </a:fld>
            <a:endParaRPr lang="en-US"/>
          </a:p>
        </p:txBody>
      </p:sp>
    </p:spTree>
    <p:extLst>
      <p:ext uri="{BB962C8B-B14F-4D97-AF65-F5344CB8AC3E}">
        <p14:creationId xmlns:p14="http://schemas.microsoft.com/office/powerpoint/2010/main" val="385230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6C5EB0-AB2F-4DDE-A7FD-DA9F4CF28F55}" type="datetimeFigureOut">
              <a:rPr lang="en-US" smtClean="0"/>
              <a:t>4/10/2015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814249-D805-47D9-8689-D8762F0822CC}" type="slidenum">
              <a:rPr lang="en-US" smtClean="0"/>
              <a:t>‹#›</a:t>
            </a:fld>
            <a:endParaRPr lang="en-US"/>
          </a:p>
        </p:txBody>
      </p:sp>
    </p:spTree>
    <p:extLst>
      <p:ext uri="{BB962C8B-B14F-4D97-AF65-F5344CB8AC3E}">
        <p14:creationId xmlns:p14="http://schemas.microsoft.com/office/powerpoint/2010/main" val="3591396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5479"/>
            <a:ext cx="3838776" cy="1921022"/>
          </a:xfrm>
        </p:spPr>
        <p:txBody>
          <a:bodyPr anchor="t">
            <a:noAutofit/>
          </a:bodyPr>
          <a:lstStyle>
            <a:lvl1pPr>
              <a:lnSpc>
                <a:spcPct val="93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181600" y="564147"/>
            <a:ext cx="6248400" cy="5622644"/>
          </a:xfrm>
        </p:spPr>
        <p:txBody>
          <a:bodyPr/>
          <a:lstStyle>
            <a:lvl1pPr>
              <a:lnSpc>
                <a:spcPct val="112000"/>
              </a:lnSpc>
              <a:defRPr sz="2000"/>
            </a:lvl1pPr>
            <a:lvl2pPr>
              <a:lnSpc>
                <a:spcPct val="112000"/>
              </a:lnSpc>
              <a:defRPr sz="1800"/>
            </a:lvl2pPr>
            <a:lvl3pPr>
              <a:lnSpc>
                <a:spcPct val="112000"/>
              </a:lnSpc>
              <a:defRPr sz="1600"/>
            </a:lvl3pPr>
            <a:lvl4pPr>
              <a:lnSpc>
                <a:spcPct val="112000"/>
              </a:lnSpc>
              <a:defRPr sz="1400"/>
            </a:lvl4pPr>
            <a:lvl5pPr>
              <a:lnSpc>
                <a:spcPct val="112000"/>
              </a:lnSpc>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0" y="2621512"/>
            <a:ext cx="3838776" cy="3239537"/>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6C5EB0-AB2F-4DDE-A7FD-DA9F4CF28F55}" type="datetimeFigureOut">
              <a:rPr lang="en-US" smtClean="0"/>
              <a:t>4/10/2015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814249-D805-47D9-8689-D8762F0822CC}" type="slidenum">
              <a:rPr lang="en-US" smtClean="0"/>
              <a:t>‹#›</a:t>
            </a:fld>
            <a:endParaRPr lang="en-US"/>
          </a:p>
        </p:txBody>
      </p:sp>
    </p:spTree>
    <p:extLst>
      <p:ext uri="{BB962C8B-B14F-4D97-AF65-F5344CB8AC3E}">
        <p14:creationId xmlns:p14="http://schemas.microsoft.com/office/powerpoint/2010/main" val="1168431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557261"/>
            <a:ext cx="3840480" cy="1919239"/>
          </a:xfrm>
        </p:spPr>
        <p:txBody>
          <a:bodyPr anchor="t">
            <a:noAutofit/>
          </a:bodyPr>
          <a:lstStyle>
            <a:lvl1pPr>
              <a:lnSpc>
                <a:spcPct val="93000"/>
              </a:lnSpc>
              <a:defRPr sz="40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257800" y="0"/>
            <a:ext cx="6172200"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58952" y="2621512"/>
            <a:ext cx="3840480" cy="3236976"/>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6C5EB0-AB2F-4DDE-A7FD-DA9F4CF28F55}" type="datetimeFigureOut">
              <a:rPr lang="en-US" smtClean="0"/>
              <a:t>4/10/2015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814249-D805-47D9-8689-D8762F0822CC}" type="slidenum">
              <a:rPr lang="en-US" smtClean="0"/>
              <a:t>‹#›</a:t>
            </a:fld>
            <a:endParaRPr lang="en-US"/>
          </a:p>
        </p:txBody>
      </p:sp>
    </p:spTree>
    <p:extLst>
      <p:ext uri="{BB962C8B-B14F-4D97-AF65-F5344CB8AC3E}">
        <p14:creationId xmlns:p14="http://schemas.microsoft.com/office/powerpoint/2010/main" val="4198882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Placeholder 1"/>
          <p:cNvSpPr>
            <a:spLocks noGrp="1"/>
          </p:cNvSpPr>
          <p:nvPr>
            <p:ph type="title"/>
          </p:nvPr>
        </p:nvSpPr>
        <p:spPr>
          <a:xfrm>
            <a:off x="762000" y="559678"/>
            <a:ext cx="3833906" cy="495249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181600" y="569066"/>
            <a:ext cx="6248398" cy="565515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2001" y="5930060"/>
            <a:ext cx="3814856" cy="365125"/>
          </a:xfrm>
          <a:prstGeom prst="rect">
            <a:avLst/>
          </a:prstGeom>
        </p:spPr>
        <p:txBody>
          <a:bodyPr vert="horz" lIns="91440" tIns="45720" rIns="91440" bIns="45720" rtlCol="0" anchor="t"/>
          <a:lstStyle>
            <a:lvl1pPr algn="r">
              <a:defRPr sz="1000" b="0" i="1" baseline="0">
                <a:solidFill>
                  <a:schemeClr val="tx1">
                    <a:lumMod val="85000"/>
                    <a:lumOff val="15000"/>
                  </a:schemeClr>
                </a:solidFill>
                <a:latin typeface="+mj-lt"/>
              </a:defRPr>
            </a:lvl1pPr>
          </a:lstStyle>
          <a:p>
            <a:fld id="{3D6C5EB0-AB2F-4DDE-A7FD-DA9F4CF28F55}" type="datetimeFigureOut">
              <a:rPr lang="en-US" smtClean="0"/>
              <a:t>4/10/2015</a:t>
            </a:fld>
            <a:endParaRPr lang="en-US"/>
          </a:p>
        </p:txBody>
      </p:sp>
      <p:sp>
        <p:nvSpPr>
          <p:cNvPr id="5" name="Footer Placeholder 4"/>
          <p:cNvSpPr>
            <a:spLocks noGrp="1"/>
          </p:cNvSpPr>
          <p:nvPr>
            <p:ph type="ftr" sz="quarter" idx="3"/>
          </p:nvPr>
        </p:nvSpPr>
        <p:spPr>
          <a:xfrm>
            <a:off x="762001" y="6314440"/>
            <a:ext cx="3814856" cy="365125"/>
          </a:xfrm>
          <a:prstGeom prst="rect">
            <a:avLst/>
          </a:prstGeom>
        </p:spPr>
        <p:txBody>
          <a:bodyPr vert="horz" lIns="91440" tIns="45720" rIns="91440" bIns="45720" rtlCol="0" anchor="t"/>
          <a:lstStyle>
            <a:lvl1pPr algn="r">
              <a:defRPr sz="1200" b="1" i="1" baseline="0">
                <a:solidFill>
                  <a:schemeClr val="tx1">
                    <a:lumMod val="85000"/>
                    <a:lumOff val="15000"/>
                  </a:schemeClr>
                </a:solidFill>
                <a:latin typeface="+mj-lt"/>
              </a:defRPr>
            </a:lvl1pPr>
          </a:lstStyle>
          <a:p>
            <a:endParaRPr lang="en-US"/>
          </a:p>
        </p:txBody>
      </p:sp>
      <p:sp>
        <p:nvSpPr>
          <p:cNvPr id="6" name="Slide Number Placeholder 5"/>
          <p:cNvSpPr>
            <a:spLocks noGrp="1"/>
          </p:cNvSpPr>
          <p:nvPr>
            <p:ph type="sldNum" sz="quarter" idx="4"/>
          </p:nvPr>
        </p:nvSpPr>
        <p:spPr>
          <a:xfrm>
            <a:off x="11784011" y="5607592"/>
            <a:ext cx="407988" cy="365125"/>
          </a:xfrm>
          <a:prstGeom prst="rect">
            <a:avLst/>
          </a:prstGeom>
        </p:spPr>
        <p:txBody>
          <a:bodyPr vert="horz" lIns="91440" tIns="45720" rIns="91440" bIns="45720" rtlCol="0" anchor="ctr"/>
          <a:lstStyle>
            <a:lvl1pPr algn="r">
              <a:defRPr sz="1200" b="0" i="1" baseline="0">
                <a:solidFill>
                  <a:schemeClr val="bg2"/>
                </a:solidFill>
                <a:latin typeface="+mj-lt"/>
              </a:defRPr>
            </a:lvl1pPr>
          </a:lstStyle>
          <a:p>
            <a:fld id="{30814249-D805-47D9-8689-D8762F0822CC}" type="slidenum">
              <a:rPr lang="en-US" smtClean="0"/>
              <a:t>‹#›</a:t>
            </a:fld>
            <a:endParaRPr lang="en-US"/>
          </a:p>
        </p:txBody>
      </p:sp>
      <p:cxnSp>
        <p:nvCxnSpPr>
          <p:cNvPr id="10" name="Straight Connector 9" title="Horizontal Rule Line"/>
          <p:cNvCxnSpPr/>
          <p:nvPr/>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0507852"/>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Lst>
  <p:txStyles>
    <p:title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p:titleStyle>
    <p:bodyStyle>
      <a:lvl1pPr marL="283464" indent="-283464" algn="l" defTabSz="9144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283464" indent="-283464" algn="l" defTabSz="9144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283464" indent="-283464" algn="l" defTabSz="9144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283464" indent="-283464" algn="l" defTabSz="9144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83464" indent="-283464" algn="l" defTabSz="9144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83464"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83464" indent="-283464" algn="l" defTabSz="914400" rtl="0" eaLnBrk="1" latinLnBrk="0" hangingPunct="1">
        <a:lnSpc>
          <a:spcPct val="112000"/>
        </a:lnSpc>
        <a:spcBef>
          <a:spcPts val="1300"/>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283464"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283464" indent="-283464" algn="l" defTabSz="914400" rtl="0" eaLnBrk="1" latinLnBrk="0" hangingPunct="1">
        <a:lnSpc>
          <a:spcPct val="112000"/>
        </a:lnSpc>
        <a:spcBef>
          <a:spcPts val="13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4294967295" pos="2832">
          <p15:clr>
            <a:srgbClr val="F26B43"/>
          </p15:clr>
        </p15:guide>
        <p15:guide id="4294967295" pos="480">
          <p15:clr>
            <a:srgbClr val="F26B43"/>
          </p15:clr>
        </p15:guide>
        <p15:guide id="4294967295" orient="horz" pos="432">
          <p15:clr>
            <a:srgbClr val="F26B43"/>
          </p15:clr>
        </p15:guide>
        <p15:guide id="4294967295" pos="7200">
          <p15:clr>
            <a:srgbClr val="F26B43"/>
          </p15:clr>
        </p15:guide>
        <p15:guide id="4294967295" pos="32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gif"/><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www.shodor.org/interactivate/activities/TheChaosGame/"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755057"/>
            <a:ext cx="8825658" cy="1614949"/>
          </a:xfrm>
        </p:spPr>
        <p:txBody>
          <a:bodyPr/>
          <a:lstStyle/>
          <a:p>
            <a:r>
              <a:rPr lang="en-US" dirty="0" smtClean="0"/>
              <a:t>Fractals!</a:t>
            </a:r>
            <a:endParaRPr lang="en-US" dirty="0"/>
          </a:p>
        </p:txBody>
      </p:sp>
      <p:sp>
        <p:nvSpPr>
          <p:cNvPr id="3" name="Subtitle 2"/>
          <p:cNvSpPr>
            <a:spLocks noGrp="1"/>
          </p:cNvSpPr>
          <p:nvPr>
            <p:ph type="subTitle" idx="1"/>
          </p:nvPr>
        </p:nvSpPr>
        <p:spPr>
          <a:xfrm>
            <a:off x="1154954" y="3089787"/>
            <a:ext cx="9648239" cy="2549013"/>
          </a:xfrm>
        </p:spPr>
        <p:txBody>
          <a:bodyPr>
            <a:normAutofit/>
          </a:bodyPr>
          <a:lstStyle/>
          <a:p>
            <a:pPr algn="just"/>
            <a:r>
              <a:rPr lang="en-US" dirty="0"/>
              <a:t>Fractals are these crazy objects which stretch our understanding of shape and space, moving into the weird world of infinity. We will look at examples of fractals such as the Koch snowflake and the </a:t>
            </a:r>
            <a:r>
              <a:rPr lang="en-US" dirty="0" err="1"/>
              <a:t>Sierpinski's</a:t>
            </a:r>
            <a:r>
              <a:rPr lang="en-US" dirty="0"/>
              <a:t> triangle. We will talk about making fractals, and think about the various dimensions of a fractal. Does it make sense to talk about its dimensions? Can we call it a 2-dimensional or a 3-dimensional object? Look forward to stretching your imagination and playing with mathematics!</a:t>
            </a:r>
            <a:endParaRPr lang="en-US" dirty="0"/>
          </a:p>
        </p:txBody>
      </p:sp>
    </p:spTree>
    <p:extLst>
      <p:ext uri="{BB962C8B-B14F-4D97-AF65-F5344CB8AC3E}">
        <p14:creationId xmlns:p14="http://schemas.microsoft.com/office/powerpoint/2010/main" val="23528271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8" name="Picture 4" descr="http://upload.wikimedia.org/wikipedia/commons/4/4f/Fractal_Broccoli.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147" y="4132837"/>
            <a:ext cx="3758377" cy="2818783"/>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http://www.ifp.illinois.edu/~sdickson/Julia/JuliaSlice_1K.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95324" y="3510116"/>
            <a:ext cx="5996001" cy="3835580"/>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http://i.telegraph.co.uk/multimedia/archive/01519/marine-conservatio_1519525f.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06232" y="3696325"/>
            <a:ext cx="2521765" cy="335853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upload.wikimedia.org/wikipedia/commons/thumb/2/21/Mandel_zoom_00_mandelbrot_set.jpg/640px-Mandel_zoom_00_mandelbrot_set.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147" y="-444695"/>
            <a:ext cx="6280146" cy="4710110"/>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http://ecademy.agnesscott.edu/~lriddle/ifs/heighway/HeighwayLarge3.gif"/>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227999" y="-100891"/>
            <a:ext cx="5963327" cy="41124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98726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9593" y="3037407"/>
            <a:ext cx="9466007" cy="1062645"/>
          </a:xfrm>
        </p:spPr>
        <p:txBody>
          <a:bodyPr/>
          <a:lstStyle/>
          <a:p>
            <a:r>
              <a:rPr lang="en-US" dirty="0" smtClean="0"/>
              <a:t>So, how do we build a fractal?</a:t>
            </a:r>
            <a:endParaRPr lang="en-US" dirty="0"/>
          </a:p>
        </p:txBody>
      </p:sp>
      <p:sp>
        <p:nvSpPr>
          <p:cNvPr id="3" name="Content Placeholder 2"/>
          <p:cNvSpPr>
            <a:spLocks noGrp="1"/>
          </p:cNvSpPr>
          <p:nvPr>
            <p:ph idx="1"/>
          </p:nvPr>
        </p:nvSpPr>
        <p:spPr>
          <a:xfrm>
            <a:off x="5181600" y="569066"/>
            <a:ext cx="6248398" cy="2262624"/>
          </a:xfrm>
        </p:spPr>
        <p:txBody>
          <a:bodyPr/>
          <a:lstStyle/>
          <a:p>
            <a:r>
              <a:rPr lang="en-US" dirty="0" smtClean="0"/>
              <a:t>Self-Similarity</a:t>
            </a:r>
          </a:p>
          <a:p>
            <a:pPr marL="0" lvl="1" indent="0">
              <a:buNone/>
            </a:pPr>
            <a:r>
              <a:rPr lang="en-US" dirty="0" smtClean="0"/>
              <a:t>Things look the “same” when you zoom in anywhere by any amount in a “non-trivial” way.</a:t>
            </a:r>
          </a:p>
          <a:p>
            <a:r>
              <a:rPr lang="en-US" dirty="0" smtClean="0"/>
              <a:t>Continuous, but nowhere differentiable</a:t>
            </a:r>
          </a:p>
          <a:p>
            <a:pPr marL="0" lvl="1" indent="0">
              <a:buNone/>
            </a:pPr>
            <a:r>
              <a:rPr lang="en-US" dirty="0" smtClean="0"/>
              <a:t>Everything is connected, but it’s “pointy” everywhere.</a:t>
            </a:r>
            <a:endParaRPr lang="en-US" dirty="0"/>
          </a:p>
        </p:txBody>
      </p:sp>
      <p:sp>
        <p:nvSpPr>
          <p:cNvPr id="4" name="Title 1"/>
          <p:cNvSpPr txBox="1">
            <a:spLocks/>
          </p:cNvSpPr>
          <p:nvPr/>
        </p:nvSpPr>
        <p:spPr>
          <a:xfrm>
            <a:off x="914400" y="712078"/>
            <a:ext cx="3833906" cy="2161399"/>
          </a:xfrm>
          <a:prstGeom prst="rect">
            <a:avLst/>
          </a:prstGeom>
        </p:spPr>
        <p:txBody>
          <a:bodyPr vert="horz" lIns="91440" tIns="45720" rIns="91440" bIns="45720" rtlCol="0" anchor="t">
            <a:normAutofit/>
          </a:bodyPr>
          <a:lst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a:lstStyle>
          <a:p>
            <a:r>
              <a:rPr lang="en-US" dirty="0" smtClean="0"/>
              <a:t>What is a fractal?</a:t>
            </a:r>
            <a:endParaRPr lang="en-US" dirty="0"/>
          </a:p>
        </p:txBody>
      </p:sp>
      <p:sp>
        <p:nvSpPr>
          <p:cNvPr id="5" name="Content Placeholder 2"/>
          <p:cNvSpPr txBox="1">
            <a:spLocks/>
          </p:cNvSpPr>
          <p:nvPr/>
        </p:nvSpPr>
        <p:spPr>
          <a:xfrm>
            <a:off x="3320845" y="4100052"/>
            <a:ext cx="6248398" cy="2262624"/>
          </a:xfrm>
          <a:prstGeom prst="rect">
            <a:avLst/>
          </a:prstGeom>
        </p:spPr>
        <p:txBody>
          <a:bodyPr vert="horz" lIns="91440" tIns="45720" rIns="91440" bIns="45720" rtlCol="0">
            <a:normAutofit/>
          </a:bodyPr>
          <a:lstStyle>
            <a:lvl1pPr marL="283464" indent="-283464" algn="l" defTabSz="9144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283464" indent="-283464" algn="l" defTabSz="9144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283464" indent="-283464" algn="l" defTabSz="9144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283464" indent="-283464" algn="l" defTabSz="9144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83464" indent="-283464" algn="l" defTabSz="9144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83464"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83464" indent="-283464" algn="l" defTabSz="914400" rtl="0" eaLnBrk="1" latinLnBrk="0" hangingPunct="1">
              <a:lnSpc>
                <a:spcPct val="112000"/>
              </a:lnSpc>
              <a:spcBef>
                <a:spcPts val="1300"/>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283464"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283464" indent="-283464" algn="l" defTabSz="914400" rtl="0" eaLnBrk="1" latinLnBrk="0" hangingPunct="1">
              <a:lnSpc>
                <a:spcPct val="112000"/>
              </a:lnSpc>
              <a:spcBef>
                <a:spcPts val="13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9pPr>
          </a:lstStyle>
          <a:p>
            <a:pPr>
              <a:buFontTx/>
              <a:buChar char="-"/>
            </a:pPr>
            <a:r>
              <a:rPr lang="en-US" dirty="0" smtClean="0"/>
              <a:t>Some kind of infinitely repeating rule</a:t>
            </a:r>
          </a:p>
          <a:p>
            <a:pPr>
              <a:buFontTx/>
              <a:buChar char="-"/>
            </a:pPr>
            <a:r>
              <a:rPr lang="en-US" dirty="0" smtClean="0"/>
              <a:t>Some kind of rule which creates “pointy” things</a:t>
            </a:r>
            <a:endParaRPr lang="en-US" dirty="0"/>
          </a:p>
        </p:txBody>
      </p:sp>
    </p:spTree>
    <p:extLst>
      <p:ext uri="{BB962C8B-B14F-4D97-AF65-F5344CB8AC3E}">
        <p14:creationId xmlns:p14="http://schemas.microsoft.com/office/powerpoint/2010/main" val="2756844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wipe(down)">
                                      <p:cBhvr>
                                        <p:cTn id="23" dur="580">
                                          <p:stCondLst>
                                            <p:cond delay="0"/>
                                          </p:stCondLst>
                                        </p:cTn>
                                        <p:tgtEl>
                                          <p:spTgt spid="3">
                                            <p:txEl>
                                              <p:pRg st="1" end="1"/>
                                            </p:txEl>
                                          </p:spTgt>
                                        </p:tgtEl>
                                      </p:cBhvr>
                                    </p:animEffect>
                                    <p:anim calcmode="lin" valueType="num">
                                      <p:cBhvr>
                                        <p:cTn id="24"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xEl>
                                              <p:pRg st="1" end="1"/>
                                            </p:txEl>
                                          </p:spTgt>
                                        </p:tgtEl>
                                      </p:cBhvr>
                                      <p:to x="100000" y="60000"/>
                                    </p:animScale>
                                    <p:animScale>
                                      <p:cBhvr>
                                        <p:cTn id="30" dur="166" decel="50000">
                                          <p:stCondLst>
                                            <p:cond delay="676"/>
                                          </p:stCondLst>
                                        </p:cTn>
                                        <p:tgtEl>
                                          <p:spTgt spid="3">
                                            <p:txEl>
                                              <p:pRg st="1" end="1"/>
                                            </p:txEl>
                                          </p:spTgt>
                                        </p:tgtEl>
                                      </p:cBhvr>
                                      <p:to x="100000" y="100000"/>
                                    </p:animScale>
                                    <p:animScale>
                                      <p:cBhvr>
                                        <p:cTn id="31" dur="26">
                                          <p:stCondLst>
                                            <p:cond delay="1312"/>
                                          </p:stCondLst>
                                        </p:cTn>
                                        <p:tgtEl>
                                          <p:spTgt spid="3">
                                            <p:txEl>
                                              <p:pRg st="1" end="1"/>
                                            </p:txEl>
                                          </p:spTgt>
                                        </p:tgtEl>
                                      </p:cBhvr>
                                      <p:to x="100000" y="80000"/>
                                    </p:animScale>
                                    <p:animScale>
                                      <p:cBhvr>
                                        <p:cTn id="32" dur="166" decel="50000">
                                          <p:stCondLst>
                                            <p:cond delay="1338"/>
                                          </p:stCondLst>
                                        </p:cTn>
                                        <p:tgtEl>
                                          <p:spTgt spid="3">
                                            <p:txEl>
                                              <p:pRg st="1" end="1"/>
                                            </p:txEl>
                                          </p:spTgt>
                                        </p:tgtEl>
                                      </p:cBhvr>
                                      <p:to x="100000" y="100000"/>
                                    </p:animScale>
                                    <p:animScale>
                                      <p:cBhvr>
                                        <p:cTn id="33" dur="26">
                                          <p:stCondLst>
                                            <p:cond delay="1642"/>
                                          </p:stCondLst>
                                        </p:cTn>
                                        <p:tgtEl>
                                          <p:spTgt spid="3">
                                            <p:txEl>
                                              <p:pRg st="1" end="1"/>
                                            </p:txEl>
                                          </p:spTgt>
                                        </p:tgtEl>
                                      </p:cBhvr>
                                      <p:to x="100000" y="90000"/>
                                    </p:animScale>
                                    <p:animScale>
                                      <p:cBhvr>
                                        <p:cTn id="34" dur="166" decel="50000">
                                          <p:stCondLst>
                                            <p:cond delay="1668"/>
                                          </p:stCondLst>
                                        </p:cTn>
                                        <p:tgtEl>
                                          <p:spTgt spid="3">
                                            <p:txEl>
                                              <p:pRg st="1" end="1"/>
                                            </p:txEl>
                                          </p:spTgt>
                                        </p:tgtEl>
                                      </p:cBhvr>
                                      <p:to x="100000" y="100000"/>
                                    </p:animScale>
                                    <p:animScale>
                                      <p:cBhvr>
                                        <p:cTn id="35" dur="26">
                                          <p:stCondLst>
                                            <p:cond delay="1808"/>
                                          </p:stCondLst>
                                        </p:cTn>
                                        <p:tgtEl>
                                          <p:spTgt spid="3">
                                            <p:txEl>
                                              <p:pRg st="1" end="1"/>
                                            </p:txEl>
                                          </p:spTgt>
                                        </p:tgtEl>
                                      </p:cBhvr>
                                      <p:to x="100000" y="95000"/>
                                    </p:animScale>
                                    <p:animScale>
                                      <p:cBhvr>
                                        <p:cTn id="36" dur="166" decel="50000">
                                          <p:stCondLst>
                                            <p:cond delay="1834"/>
                                          </p:stCondLst>
                                        </p:cTn>
                                        <p:tgtEl>
                                          <p:spTgt spid="3">
                                            <p:txEl>
                                              <p:pRg st="1" end="1"/>
                                            </p:txEl>
                                          </p:spTgt>
                                        </p:tgtEl>
                                      </p:cBhvr>
                                      <p:to x="100000" y="100000"/>
                                    </p:animScale>
                                  </p:childTnLst>
                                </p:cTn>
                              </p:par>
                              <p:par>
                                <p:cTn id="37" presetID="26" presetClass="entr" presetSubtype="0" fill="hold" grpId="0" nodeType="with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animEffect transition="in" filter="wipe(down)">
                                      <p:cBhvr>
                                        <p:cTn id="39" dur="580">
                                          <p:stCondLst>
                                            <p:cond delay="0"/>
                                          </p:stCondLst>
                                        </p:cTn>
                                        <p:tgtEl>
                                          <p:spTgt spid="3">
                                            <p:txEl>
                                              <p:pRg st="2" end="2"/>
                                            </p:txEl>
                                          </p:spTgt>
                                        </p:tgtEl>
                                      </p:cBhvr>
                                    </p:animEffect>
                                    <p:anim calcmode="lin" valueType="num">
                                      <p:cBhvr>
                                        <p:cTn id="40"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3">
                                            <p:txEl>
                                              <p:pRg st="2" end="2"/>
                                            </p:txEl>
                                          </p:spTgt>
                                        </p:tgtEl>
                                      </p:cBhvr>
                                      <p:to x="100000" y="60000"/>
                                    </p:animScale>
                                    <p:animScale>
                                      <p:cBhvr>
                                        <p:cTn id="46" dur="166" decel="50000">
                                          <p:stCondLst>
                                            <p:cond delay="676"/>
                                          </p:stCondLst>
                                        </p:cTn>
                                        <p:tgtEl>
                                          <p:spTgt spid="3">
                                            <p:txEl>
                                              <p:pRg st="2" end="2"/>
                                            </p:txEl>
                                          </p:spTgt>
                                        </p:tgtEl>
                                      </p:cBhvr>
                                      <p:to x="100000" y="100000"/>
                                    </p:animScale>
                                    <p:animScale>
                                      <p:cBhvr>
                                        <p:cTn id="47" dur="26">
                                          <p:stCondLst>
                                            <p:cond delay="1312"/>
                                          </p:stCondLst>
                                        </p:cTn>
                                        <p:tgtEl>
                                          <p:spTgt spid="3">
                                            <p:txEl>
                                              <p:pRg st="2" end="2"/>
                                            </p:txEl>
                                          </p:spTgt>
                                        </p:tgtEl>
                                      </p:cBhvr>
                                      <p:to x="100000" y="80000"/>
                                    </p:animScale>
                                    <p:animScale>
                                      <p:cBhvr>
                                        <p:cTn id="48" dur="166" decel="50000">
                                          <p:stCondLst>
                                            <p:cond delay="1338"/>
                                          </p:stCondLst>
                                        </p:cTn>
                                        <p:tgtEl>
                                          <p:spTgt spid="3">
                                            <p:txEl>
                                              <p:pRg st="2" end="2"/>
                                            </p:txEl>
                                          </p:spTgt>
                                        </p:tgtEl>
                                      </p:cBhvr>
                                      <p:to x="100000" y="100000"/>
                                    </p:animScale>
                                    <p:animScale>
                                      <p:cBhvr>
                                        <p:cTn id="49" dur="26">
                                          <p:stCondLst>
                                            <p:cond delay="1642"/>
                                          </p:stCondLst>
                                        </p:cTn>
                                        <p:tgtEl>
                                          <p:spTgt spid="3">
                                            <p:txEl>
                                              <p:pRg st="2" end="2"/>
                                            </p:txEl>
                                          </p:spTgt>
                                        </p:tgtEl>
                                      </p:cBhvr>
                                      <p:to x="100000" y="90000"/>
                                    </p:animScale>
                                    <p:animScale>
                                      <p:cBhvr>
                                        <p:cTn id="50" dur="166" decel="50000">
                                          <p:stCondLst>
                                            <p:cond delay="1668"/>
                                          </p:stCondLst>
                                        </p:cTn>
                                        <p:tgtEl>
                                          <p:spTgt spid="3">
                                            <p:txEl>
                                              <p:pRg st="2" end="2"/>
                                            </p:txEl>
                                          </p:spTgt>
                                        </p:tgtEl>
                                      </p:cBhvr>
                                      <p:to x="100000" y="100000"/>
                                    </p:animScale>
                                    <p:animScale>
                                      <p:cBhvr>
                                        <p:cTn id="51" dur="26">
                                          <p:stCondLst>
                                            <p:cond delay="1808"/>
                                          </p:stCondLst>
                                        </p:cTn>
                                        <p:tgtEl>
                                          <p:spTgt spid="3">
                                            <p:txEl>
                                              <p:pRg st="2" end="2"/>
                                            </p:txEl>
                                          </p:spTgt>
                                        </p:tgtEl>
                                      </p:cBhvr>
                                      <p:to x="100000" y="95000"/>
                                    </p:animScale>
                                    <p:animScale>
                                      <p:cBhvr>
                                        <p:cTn id="52" dur="166" decel="50000">
                                          <p:stCondLst>
                                            <p:cond delay="1834"/>
                                          </p:stCondLst>
                                        </p:cTn>
                                        <p:tgtEl>
                                          <p:spTgt spid="3">
                                            <p:txEl>
                                              <p:pRg st="2" end="2"/>
                                            </p:txEl>
                                          </p:spTgt>
                                        </p:tgtEl>
                                      </p:cBhvr>
                                      <p:to x="100000" y="100000"/>
                                    </p:animScale>
                                  </p:childTnLst>
                                </p:cTn>
                              </p:par>
                              <p:par>
                                <p:cTn id="53" presetID="26" presetClass="entr" presetSubtype="0" fill="hold" grpId="0" nodeType="withEffect">
                                  <p:stCondLst>
                                    <p:cond delay="0"/>
                                  </p:stCondLst>
                                  <p:childTnLst>
                                    <p:set>
                                      <p:cBhvr>
                                        <p:cTn id="54" dur="1" fill="hold">
                                          <p:stCondLst>
                                            <p:cond delay="0"/>
                                          </p:stCondLst>
                                        </p:cTn>
                                        <p:tgtEl>
                                          <p:spTgt spid="3">
                                            <p:txEl>
                                              <p:pRg st="3" end="3"/>
                                            </p:txEl>
                                          </p:spTgt>
                                        </p:tgtEl>
                                        <p:attrNameLst>
                                          <p:attrName>style.visibility</p:attrName>
                                        </p:attrNameLst>
                                      </p:cBhvr>
                                      <p:to>
                                        <p:strVal val="visible"/>
                                      </p:to>
                                    </p:set>
                                    <p:animEffect transition="in" filter="wipe(down)">
                                      <p:cBhvr>
                                        <p:cTn id="55" dur="580">
                                          <p:stCondLst>
                                            <p:cond delay="0"/>
                                          </p:stCondLst>
                                        </p:cTn>
                                        <p:tgtEl>
                                          <p:spTgt spid="3">
                                            <p:txEl>
                                              <p:pRg st="3" end="3"/>
                                            </p:txEl>
                                          </p:spTgt>
                                        </p:tgtEl>
                                      </p:cBhvr>
                                    </p:animEffect>
                                    <p:anim calcmode="lin" valueType="num">
                                      <p:cBhvr>
                                        <p:cTn id="56"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3">
                                            <p:txEl>
                                              <p:pRg st="3" end="3"/>
                                            </p:txEl>
                                          </p:spTgt>
                                        </p:tgtEl>
                                      </p:cBhvr>
                                      <p:to x="100000" y="60000"/>
                                    </p:animScale>
                                    <p:animScale>
                                      <p:cBhvr>
                                        <p:cTn id="62" dur="166" decel="50000">
                                          <p:stCondLst>
                                            <p:cond delay="676"/>
                                          </p:stCondLst>
                                        </p:cTn>
                                        <p:tgtEl>
                                          <p:spTgt spid="3">
                                            <p:txEl>
                                              <p:pRg st="3" end="3"/>
                                            </p:txEl>
                                          </p:spTgt>
                                        </p:tgtEl>
                                      </p:cBhvr>
                                      <p:to x="100000" y="100000"/>
                                    </p:animScale>
                                    <p:animScale>
                                      <p:cBhvr>
                                        <p:cTn id="63" dur="26">
                                          <p:stCondLst>
                                            <p:cond delay="1312"/>
                                          </p:stCondLst>
                                        </p:cTn>
                                        <p:tgtEl>
                                          <p:spTgt spid="3">
                                            <p:txEl>
                                              <p:pRg st="3" end="3"/>
                                            </p:txEl>
                                          </p:spTgt>
                                        </p:tgtEl>
                                      </p:cBhvr>
                                      <p:to x="100000" y="80000"/>
                                    </p:animScale>
                                    <p:animScale>
                                      <p:cBhvr>
                                        <p:cTn id="64" dur="166" decel="50000">
                                          <p:stCondLst>
                                            <p:cond delay="1338"/>
                                          </p:stCondLst>
                                        </p:cTn>
                                        <p:tgtEl>
                                          <p:spTgt spid="3">
                                            <p:txEl>
                                              <p:pRg st="3" end="3"/>
                                            </p:txEl>
                                          </p:spTgt>
                                        </p:tgtEl>
                                      </p:cBhvr>
                                      <p:to x="100000" y="100000"/>
                                    </p:animScale>
                                    <p:animScale>
                                      <p:cBhvr>
                                        <p:cTn id="65" dur="26">
                                          <p:stCondLst>
                                            <p:cond delay="1642"/>
                                          </p:stCondLst>
                                        </p:cTn>
                                        <p:tgtEl>
                                          <p:spTgt spid="3">
                                            <p:txEl>
                                              <p:pRg st="3" end="3"/>
                                            </p:txEl>
                                          </p:spTgt>
                                        </p:tgtEl>
                                      </p:cBhvr>
                                      <p:to x="100000" y="90000"/>
                                    </p:animScale>
                                    <p:animScale>
                                      <p:cBhvr>
                                        <p:cTn id="66" dur="166" decel="50000">
                                          <p:stCondLst>
                                            <p:cond delay="1668"/>
                                          </p:stCondLst>
                                        </p:cTn>
                                        <p:tgtEl>
                                          <p:spTgt spid="3">
                                            <p:txEl>
                                              <p:pRg st="3" end="3"/>
                                            </p:txEl>
                                          </p:spTgt>
                                        </p:tgtEl>
                                      </p:cBhvr>
                                      <p:to x="100000" y="100000"/>
                                    </p:animScale>
                                    <p:animScale>
                                      <p:cBhvr>
                                        <p:cTn id="67" dur="26">
                                          <p:stCondLst>
                                            <p:cond delay="1808"/>
                                          </p:stCondLst>
                                        </p:cTn>
                                        <p:tgtEl>
                                          <p:spTgt spid="3">
                                            <p:txEl>
                                              <p:pRg st="3" end="3"/>
                                            </p:txEl>
                                          </p:spTgt>
                                        </p:tgtEl>
                                      </p:cBhvr>
                                      <p:to x="100000" y="95000"/>
                                    </p:animScale>
                                    <p:animScale>
                                      <p:cBhvr>
                                        <p:cTn id="68" dur="166" decel="50000">
                                          <p:stCondLst>
                                            <p:cond delay="1834"/>
                                          </p:stCondLst>
                                        </p:cTn>
                                        <p:tgtEl>
                                          <p:spTgt spid="3">
                                            <p:txEl>
                                              <p:pRg st="3" end="3"/>
                                            </p:txEl>
                                          </p:spTgt>
                                        </p:tgtEl>
                                      </p:cBhvr>
                                      <p:to x="100000" y="100000"/>
                                    </p:animScale>
                                  </p:childTnLst>
                                </p:cTn>
                              </p:par>
                            </p:childTnLst>
                          </p:cTn>
                        </p:par>
                      </p:childTnLst>
                    </p:cTn>
                  </p:par>
                  <p:par>
                    <p:cTn id="69" fill="hold">
                      <p:stCondLst>
                        <p:cond delay="indefinite"/>
                      </p:stCondLst>
                      <p:childTnLst>
                        <p:par>
                          <p:cTn id="70" fill="hold">
                            <p:stCondLst>
                              <p:cond delay="0"/>
                            </p:stCondLst>
                            <p:childTnLst>
                              <p:par>
                                <p:cTn id="71" presetID="31" presetClass="entr" presetSubtype="0" fill="hold" grpId="0" nodeType="clickEffect">
                                  <p:stCondLst>
                                    <p:cond delay="0"/>
                                  </p:stCondLst>
                                  <p:childTnLst>
                                    <p:set>
                                      <p:cBhvr>
                                        <p:cTn id="72" dur="1" fill="hold">
                                          <p:stCondLst>
                                            <p:cond delay="0"/>
                                          </p:stCondLst>
                                        </p:cTn>
                                        <p:tgtEl>
                                          <p:spTgt spid="2"/>
                                        </p:tgtEl>
                                        <p:attrNameLst>
                                          <p:attrName>style.visibility</p:attrName>
                                        </p:attrNameLst>
                                      </p:cBhvr>
                                      <p:to>
                                        <p:strVal val="visible"/>
                                      </p:to>
                                    </p:set>
                                    <p:anim calcmode="lin" valueType="num">
                                      <p:cBhvr>
                                        <p:cTn id="73" dur="1000" fill="hold"/>
                                        <p:tgtEl>
                                          <p:spTgt spid="2"/>
                                        </p:tgtEl>
                                        <p:attrNameLst>
                                          <p:attrName>ppt_w</p:attrName>
                                        </p:attrNameLst>
                                      </p:cBhvr>
                                      <p:tavLst>
                                        <p:tav tm="0">
                                          <p:val>
                                            <p:fltVal val="0"/>
                                          </p:val>
                                        </p:tav>
                                        <p:tav tm="100000">
                                          <p:val>
                                            <p:strVal val="#ppt_w"/>
                                          </p:val>
                                        </p:tav>
                                      </p:tavLst>
                                    </p:anim>
                                    <p:anim calcmode="lin" valueType="num">
                                      <p:cBhvr>
                                        <p:cTn id="74" dur="1000" fill="hold"/>
                                        <p:tgtEl>
                                          <p:spTgt spid="2"/>
                                        </p:tgtEl>
                                        <p:attrNameLst>
                                          <p:attrName>ppt_h</p:attrName>
                                        </p:attrNameLst>
                                      </p:cBhvr>
                                      <p:tavLst>
                                        <p:tav tm="0">
                                          <p:val>
                                            <p:fltVal val="0"/>
                                          </p:val>
                                        </p:tav>
                                        <p:tav tm="100000">
                                          <p:val>
                                            <p:strVal val="#ppt_h"/>
                                          </p:val>
                                        </p:tav>
                                      </p:tavLst>
                                    </p:anim>
                                    <p:anim calcmode="lin" valueType="num">
                                      <p:cBhvr>
                                        <p:cTn id="75" dur="1000" fill="hold"/>
                                        <p:tgtEl>
                                          <p:spTgt spid="2"/>
                                        </p:tgtEl>
                                        <p:attrNameLst>
                                          <p:attrName>style.rotation</p:attrName>
                                        </p:attrNameLst>
                                      </p:cBhvr>
                                      <p:tavLst>
                                        <p:tav tm="0">
                                          <p:val>
                                            <p:fltVal val="90"/>
                                          </p:val>
                                        </p:tav>
                                        <p:tav tm="100000">
                                          <p:val>
                                            <p:fltVal val="0"/>
                                          </p:val>
                                        </p:tav>
                                      </p:tavLst>
                                    </p:anim>
                                    <p:animEffect transition="in" filter="fade">
                                      <p:cBhvr>
                                        <p:cTn id="76" dur="1000"/>
                                        <p:tgtEl>
                                          <p:spTgt spid="2"/>
                                        </p:tgtEl>
                                      </p:cBhvr>
                                    </p:animEffect>
                                  </p:childTnLst>
                                </p:cTn>
                              </p:par>
                            </p:childTnLst>
                          </p:cTn>
                        </p:par>
                      </p:childTnLst>
                    </p:cTn>
                  </p:par>
                  <p:par>
                    <p:cTn id="77" fill="hold">
                      <p:stCondLst>
                        <p:cond delay="indefinite"/>
                      </p:stCondLst>
                      <p:childTnLst>
                        <p:par>
                          <p:cTn id="78" fill="hold">
                            <p:stCondLst>
                              <p:cond delay="0"/>
                            </p:stCondLst>
                            <p:childTnLst>
                              <p:par>
                                <p:cTn id="79" presetID="10" presetClass="entr" presetSubtype="0" fill="hold" grpId="0" nodeType="clickEffect">
                                  <p:stCondLst>
                                    <p:cond delay="0"/>
                                  </p:stCondLst>
                                  <p:childTnLst>
                                    <p:set>
                                      <p:cBhvr>
                                        <p:cTn id="80" dur="1" fill="hold">
                                          <p:stCondLst>
                                            <p:cond delay="0"/>
                                          </p:stCondLst>
                                        </p:cTn>
                                        <p:tgtEl>
                                          <p:spTgt spid="5"/>
                                        </p:tgtEl>
                                        <p:attrNameLst>
                                          <p:attrName>style.visibility</p:attrName>
                                        </p:attrNameLst>
                                      </p:cBhvr>
                                      <p:to>
                                        <p:strVal val="visible"/>
                                      </p:to>
                                    </p:set>
                                    <p:animEffect transition="in" filter="fade">
                                      <p:cBhvr>
                                        <p:cTn id="8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www.cpp.edu/~jacaine/images/chaos/von_Koch_curv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845" y="1181159"/>
            <a:ext cx="3982464" cy="490255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265590" y="508820"/>
            <a:ext cx="3664974" cy="523220"/>
          </a:xfrm>
          <a:prstGeom prst="rect">
            <a:avLst/>
          </a:prstGeom>
          <a:noFill/>
        </p:spPr>
        <p:txBody>
          <a:bodyPr wrap="square" rtlCol="0">
            <a:spAutoFit/>
          </a:bodyPr>
          <a:lstStyle/>
          <a:p>
            <a:pPr algn="ctr"/>
            <a:r>
              <a:rPr lang="en-US" sz="2800" dirty="0" smtClean="0">
                <a:latin typeface="+mj-lt"/>
              </a:rPr>
              <a:t>Koch Curve</a:t>
            </a:r>
            <a:endParaRPr lang="en-US" sz="2800" dirty="0">
              <a:latin typeface="+mj-lt"/>
            </a:endParaRPr>
          </a:p>
        </p:txBody>
      </p:sp>
      <p:pic>
        <p:nvPicPr>
          <p:cNvPr id="3076" name="Picture 4" descr="http://www.oftenpaper.net/img/siermathgb3.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57620" y="1064035"/>
            <a:ext cx="5734050" cy="5019676"/>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6497862" y="508820"/>
            <a:ext cx="3653565" cy="523220"/>
          </a:xfrm>
          <a:prstGeom prst="rect">
            <a:avLst/>
          </a:prstGeom>
        </p:spPr>
        <p:txBody>
          <a:bodyPr wrap="none">
            <a:spAutoFit/>
          </a:bodyPr>
          <a:lstStyle/>
          <a:p>
            <a:pPr algn="ctr"/>
            <a:r>
              <a:rPr lang="en-US" sz="2800" dirty="0" err="1" smtClean="0">
                <a:latin typeface="+mj-lt"/>
              </a:rPr>
              <a:t>Sierpinski’s</a:t>
            </a:r>
            <a:r>
              <a:rPr lang="en-US" sz="2800" dirty="0" smtClean="0">
                <a:latin typeface="+mj-lt"/>
              </a:rPr>
              <a:t> Triangle</a:t>
            </a:r>
            <a:endParaRPr lang="en-US" sz="2800" dirty="0">
              <a:latin typeface="+mj-lt"/>
            </a:endParaRPr>
          </a:p>
        </p:txBody>
      </p:sp>
    </p:spTree>
    <p:extLst>
      <p:ext uri="{BB962C8B-B14F-4D97-AF65-F5344CB8AC3E}">
        <p14:creationId xmlns:p14="http://schemas.microsoft.com/office/powerpoint/2010/main" val="2777988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076"/>
                                        </p:tgtEl>
                                        <p:attrNameLst>
                                          <p:attrName>style.visibility</p:attrName>
                                        </p:attrNameLst>
                                      </p:cBhvr>
                                      <p:to>
                                        <p:strVal val="visible"/>
                                      </p:to>
                                    </p:set>
                                    <p:animEffect transition="in" filter="fade">
                                      <p:cBhvr>
                                        <p:cTn id="15" dur="500"/>
                                        <p:tgtEl>
                                          <p:spTgt spid="307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8" descr="http://rosettacode.org/mw/images/b/b0/RacketSierpinski.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9364" y="1607571"/>
            <a:ext cx="5663384" cy="4247539"/>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2"/>
          <p:cNvSpPr>
            <a:spLocks noGrp="1"/>
          </p:cNvSpPr>
          <p:nvPr>
            <p:ph idx="1"/>
          </p:nvPr>
        </p:nvSpPr>
        <p:spPr>
          <a:xfrm>
            <a:off x="7057104" y="2492899"/>
            <a:ext cx="5946058" cy="2528500"/>
          </a:xfrm>
        </p:spPr>
        <p:txBody>
          <a:bodyPr>
            <a:normAutofit/>
          </a:bodyPr>
          <a:lstStyle/>
          <a:p>
            <a:r>
              <a:rPr lang="en-US" sz="2400" dirty="0" smtClean="0"/>
              <a:t>Cutting out triangles!</a:t>
            </a:r>
          </a:p>
          <a:p>
            <a:r>
              <a:rPr lang="en-US" sz="2400" dirty="0" smtClean="0"/>
              <a:t>Pascal’s triangle!</a:t>
            </a:r>
          </a:p>
          <a:p>
            <a:r>
              <a:rPr lang="en-US" sz="2400" dirty="0" smtClean="0">
                <a:hlinkClick r:id="rId4"/>
              </a:rPr>
              <a:t>Chaos game!</a:t>
            </a:r>
            <a:endParaRPr lang="en-US" sz="2400" dirty="0" smtClean="0"/>
          </a:p>
        </p:txBody>
      </p:sp>
      <p:sp>
        <p:nvSpPr>
          <p:cNvPr id="7" name="Title 1"/>
          <p:cNvSpPr txBox="1">
            <a:spLocks/>
          </p:cNvSpPr>
          <p:nvPr/>
        </p:nvSpPr>
        <p:spPr>
          <a:xfrm>
            <a:off x="914398" y="712078"/>
            <a:ext cx="10375491" cy="711141"/>
          </a:xfrm>
          <a:prstGeom prst="rect">
            <a:avLst/>
          </a:prstGeom>
        </p:spPr>
        <p:txBody>
          <a:bodyPr vert="horz" lIns="91440" tIns="45720" rIns="91440" bIns="45720" rtlCol="0" anchor="t">
            <a:normAutofit fontScale="85000" lnSpcReduction="10000"/>
          </a:bodyPr>
          <a:lst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a:lstStyle>
          <a:p>
            <a:pPr algn="ctr"/>
            <a:r>
              <a:rPr lang="en-US" dirty="0" smtClean="0"/>
              <a:t>Constructing the </a:t>
            </a:r>
            <a:r>
              <a:rPr lang="en-US" dirty="0" err="1" smtClean="0"/>
              <a:t>Sierpinski’s</a:t>
            </a:r>
            <a:r>
              <a:rPr lang="en-US" dirty="0" smtClean="0"/>
              <a:t> Triangle</a:t>
            </a:r>
            <a:endParaRPr lang="en-US" dirty="0"/>
          </a:p>
        </p:txBody>
      </p:sp>
    </p:spTree>
    <p:extLst>
      <p:ext uri="{BB962C8B-B14F-4D97-AF65-F5344CB8AC3E}">
        <p14:creationId xmlns:p14="http://schemas.microsoft.com/office/powerpoint/2010/main" val="383508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80">
                                          <p:stCondLst>
                                            <p:cond delay="0"/>
                                          </p:stCondLst>
                                        </p:cTn>
                                        <p:tgtEl>
                                          <p:spTgt spid="6">
                                            <p:txEl>
                                              <p:pRg st="0" end="0"/>
                                            </p:txEl>
                                          </p:spTgt>
                                        </p:tgtEl>
                                      </p:cBhvr>
                                    </p:animEffect>
                                    <p:anim calcmode="lin" valueType="num">
                                      <p:cBhvr>
                                        <p:cTn id="8" dur="1822" tmFilter="0,0; 0.14,0.36; 0.43,0.73; 0.71,0.91; 1.0,1.0">
                                          <p:stCondLst>
                                            <p:cond delay="0"/>
                                          </p:stCondLst>
                                        </p:cTn>
                                        <p:tgtEl>
                                          <p:spTgt spid="6">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xEl>
                                              <p:pRg st="0" end="0"/>
                                            </p:txEl>
                                          </p:spTgt>
                                        </p:tgtEl>
                                      </p:cBhvr>
                                      <p:to x="100000" y="60000"/>
                                    </p:animScale>
                                    <p:animScale>
                                      <p:cBhvr>
                                        <p:cTn id="14" dur="166" decel="50000">
                                          <p:stCondLst>
                                            <p:cond delay="676"/>
                                          </p:stCondLst>
                                        </p:cTn>
                                        <p:tgtEl>
                                          <p:spTgt spid="6">
                                            <p:txEl>
                                              <p:pRg st="0" end="0"/>
                                            </p:txEl>
                                          </p:spTgt>
                                        </p:tgtEl>
                                      </p:cBhvr>
                                      <p:to x="100000" y="100000"/>
                                    </p:animScale>
                                    <p:animScale>
                                      <p:cBhvr>
                                        <p:cTn id="15" dur="26">
                                          <p:stCondLst>
                                            <p:cond delay="1312"/>
                                          </p:stCondLst>
                                        </p:cTn>
                                        <p:tgtEl>
                                          <p:spTgt spid="6">
                                            <p:txEl>
                                              <p:pRg st="0" end="0"/>
                                            </p:txEl>
                                          </p:spTgt>
                                        </p:tgtEl>
                                      </p:cBhvr>
                                      <p:to x="100000" y="80000"/>
                                    </p:animScale>
                                    <p:animScale>
                                      <p:cBhvr>
                                        <p:cTn id="16" dur="166" decel="50000">
                                          <p:stCondLst>
                                            <p:cond delay="1338"/>
                                          </p:stCondLst>
                                        </p:cTn>
                                        <p:tgtEl>
                                          <p:spTgt spid="6">
                                            <p:txEl>
                                              <p:pRg st="0" end="0"/>
                                            </p:txEl>
                                          </p:spTgt>
                                        </p:tgtEl>
                                      </p:cBhvr>
                                      <p:to x="100000" y="100000"/>
                                    </p:animScale>
                                    <p:animScale>
                                      <p:cBhvr>
                                        <p:cTn id="17" dur="26">
                                          <p:stCondLst>
                                            <p:cond delay="1642"/>
                                          </p:stCondLst>
                                        </p:cTn>
                                        <p:tgtEl>
                                          <p:spTgt spid="6">
                                            <p:txEl>
                                              <p:pRg st="0" end="0"/>
                                            </p:txEl>
                                          </p:spTgt>
                                        </p:tgtEl>
                                      </p:cBhvr>
                                      <p:to x="100000" y="90000"/>
                                    </p:animScale>
                                    <p:animScale>
                                      <p:cBhvr>
                                        <p:cTn id="18" dur="166" decel="50000">
                                          <p:stCondLst>
                                            <p:cond delay="1668"/>
                                          </p:stCondLst>
                                        </p:cTn>
                                        <p:tgtEl>
                                          <p:spTgt spid="6">
                                            <p:txEl>
                                              <p:pRg st="0" end="0"/>
                                            </p:txEl>
                                          </p:spTgt>
                                        </p:tgtEl>
                                      </p:cBhvr>
                                      <p:to x="100000" y="100000"/>
                                    </p:animScale>
                                    <p:animScale>
                                      <p:cBhvr>
                                        <p:cTn id="19" dur="26">
                                          <p:stCondLst>
                                            <p:cond delay="1808"/>
                                          </p:stCondLst>
                                        </p:cTn>
                                        <p:tgtEl>
                                          <p:spTgt spid="6">
                                            <p:txEl>
                                              <p:pRg st="0" end="0"/>
                                            </p:txEl>
                                          </p:spTgt>
                                        </p:tgtEl>
                                      </p:cBhvr>
                                      <p:to x="100000" y="95000"/>
                                    </p:animScale>
                                    <p:animScale>
                                      <p:cBhvr>
                                        <p:cTn id="20" dur="166" decel="50000">
                                          <p:stCondLst>
                                            <p:cond delay="1834"/>
                                          </p:stCondLst>
                                        </p:cTn>
                                        <p:tgtEl>
                                          <p:spTgt spid="6">
                                            <p:txEl>
                                              <p:pRg st="0" end="0"/>
                                            </p:txEl>
                                          </p:spTgt>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animEffect transition="in" filter="wipe(down)">
                                      <p:cBhvr>
                                        <p:cTn id="23" dur="580">
                                          <p:stCondLst>
                                            <p:cond delay="0"/>
                                          </p:stCondLst>
                                        </p:cTn>
                                        <p:tgtEl>
                                          <p:spTgt spid="6">
                                            <p:txEl>
                                              <p:pRg st="1" end="1"/>
                                            </p:txEl>
                                          </p:spTgt>
                                        </p:tgtEl>
                                      </p:cBhvr>
                                    </p:animEffect>
                                    <p:anim calcmode="lin" valueType="num">
                                      <p:cBhvr>
                                        <p:cTn id="24" dur="1822" tmFilter="0,0; 0.14,0.36; 0.43,0.73; 0.71,0.91; 1.0,1.0">
                                          <p:stCondLst>
                                            <p:cond delay="0"/>
                                          </p:stCondLst>
                                        </p:cTn>
                                        <p:tgtEl>
                                          <p:spTgt spid="6">
                                            <p:txEl>
                                              <p:pRg st="1" end="1"/>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6">
                                            <p:txEl>
                                              <p:pRg st="1" end="1"/>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6">
                                            <p:txEl>
                                              <p:pRg st="1" end="1"/>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6">
                                            <p:txEl>
                                              <p:pRg st="1" end="1"/>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6">
                                            <p:txEl>
                                              <p:pRg st="1" end="1"/>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6">
                                            <p:txEl>
                                              <p:pRg st="1" end="1"/>
                                            </p:txEl>
                                          </p:spTgt>
                                        </p:tgtEl>
                                      </p:cBhvr>
                                      <p:to x="100000" y="60000"/>
                                    </p:animScale>
                                    <p:animScale>
                                      <p:cBhvr>
                                        <p:cTn id="30" dur="166" decel="50000">
                                          <p:stCondLst>
                                            <p:cond delay="676"/>
                                          </p:stCondLst>
                                        </p:cTn>
                                        <p:tgtEl>
                                          <p:spTgt spid="6">
                                            <p:txEl>
                                              <p:pRg st="1" end="1"/>
                                            </p:txEl>
                                          </p:spTgt>
                                        </p:tgtEl>
                                      </p:cBhvr>
                                      <p:to x="100000" y="100000"/>
                                    </p:animScale>
                                    <p:animScale>
                                      <p:cBhvr>
                                        <p:cTn id="31" dur="26">
                                          <p:stCondLst>
                                            <p:cond delay="1312"/>
                                          </p:stCondLst>
                                        </p:cTn>
                                        <p:tgtEl>
                                          <p:spTgt spid="6">
                                            <p:txEl>
                                              <p:pRg st="1" end="1"/>
                                            </p:txEl>
                                          </p:spTgt>
                                        </p:tgtEl>
                                      </p:cBhvr>
                                      <p:to x="100000" y="80000"/>
                                    </p:animScale>
                                    <p:animScale>
                                      <p:cBhvr>
                                        <p:cTn id="32" dur="166" decel="50000">
                                          <p:stCondLst>
                                            <p:cond delay="1338"/>
                                          </p:stCondLst>
                                        </p:cTn>
                                        <p:tgtEl>
                                          <p:spTgt spid="6">
                                            <p:txEl>
                                              <p:pRg st="1" end="1"/>
                                            </p:txEl>
                                          </p:spTgt>
                                        </p:tgtEl>
                                      </p:cBhvr>
                                      <p:to x="100000" y="100000"/>
                                    </p:animScale>
                                    <p:animScale>
                                      <p:cBhvr>
                                        <p:cTn id="33" dur="26">
                                          <p:stCondLst>
                                            <p:cond delay="1642"/>
                                          </p:stCondLst>
                                        </p:cTn>
                                        <p:tgtEl>
                                          <p:spTgt spid="6">
                                            <p:txEl>
                                              <p:pRg st="1" end="1"/>
                                            </p:txEl>
                                          </p:spTgt>
                                        </p:tgtEl>
                                      </p:cBhvr>
                                      <p:to x="100000" y="90000"/>
                                    </p:animScale>
                                    <p:animScale>
                                      <p:cBhvr>
                                        <p:cTn id="34" dur="166" decel="50000">
                                          <p:stCondLst>
                                            <p:cond delay="1668"/>
                                          </p:stCondLst>
                                        </p:cTn>
                                        <p:tgtEl>
                                          <p:spTgt spid="6">
                                            <p:txEl>
                                              <p:pRg st="1" end="1"/>
                                            </p:txEl>
                                          </p:spTgt>
                                        </p:tgtEl>
                                      </p:cBhvr>
                                      <p:to x="100000" y="100000"/>
                                    </p:animScale>
                                    <p:animScale>
                                      <p:cBhvr>
                                        <p:cTn id="35" dur="26">
                                          <p:stCondLst>
                                            <p:cond delay="1808"/>
                                          </p:stCondLst>
                                        </p:cTn>
                                        <p:tgtEl>
                                          <p:spTgt spid="6">
                                            <p:txEl>
                                              <p:pRg st="1" end="1"/>
                                            </p:txEl>
                                          </p:spTgt>
                                        </p:tgtEl>
                                      </p:cBhvr>
                                      <p:to x="100000" y="95000"/>
                                    </p:animScale>
                                    <p:animScale>
                                      <p:cBhvr>
                                        <p:cTn id="36" dur="166" decel="50000">
                                          <p:stCondLst>
                                            <p:cond delay="1834"/>
                                          </p:stCondLst>
                                        </p:cTn>
                                        <p:tgtEl>
                                          <p:spTgt spid="6">
                                            <p:txEl>
                                              <p:pRg st="1" end="1"/>
                                            </p:txEl>
                                          </p:spTgt>
                                        </p:tgtEl>
                                      </p:cBhvr>
                                      <p:to x="100000" y="100000"/>
                                    </p:animScale>
                                  </p:childTnLst>
                                </p:cTn>
                              </p:par>
                              <p:par>
                                <p:cTn id="37" presetID="26" presetClass="entr" presetSubtype="0" fill="hold" grpId="0" nodeType="withEffect">
                                  <p:stCondLst>
                                    <p:cond delay="0"/>
                                  </p:stCondLst>
                                  <p:childTnLst>
                                    <p:set>
                                      <p:cBhvr>
                                        <p:cTn id="38" dur="1" fill="hold">
                                          <p:stCondLst>
                                            <p:cond delay="0"/>
                                          </p:stCondLst>
                                        </p:cTn>
                                        <p:tgtEl>
                                          <p:spTgt spid="6">
                                            <p:txEl>
                                              <p:pRg st="2" end="2"/>
                                            </p:txEl>
                                          </p:spTgt>
                                        </p:tgtEl>
                                        <p:attrNameLst>
                                          <p:attrName>style.visibility</p:attrName>
                                        </p:attrNameLst>
                                      </p:cBhvr>
                                      <p:to>
                                        <p:strVal val="visible"/>
                                      </p:to>
                                    </p:set>
                                    <p:animEffect transition="in" filter="wipe(down)">
                                      <p:cBhvr>
                                        <p:cTn id="39" dur="580">
                                          <p:stCondLst>
                                            <p:cond delay="0"/>
                                          </p:stCondLst>
                                        </p:cTn>
                                        <p:tgtEl>
                                          <p:spTgt spid="6">
                                            <p:txEl>
                                              <p:pRg st="2" end="2"/>
                                            </p:txEl>
                                          </p:spTgt>
                                        </p:tgtEl>
                                      </p:cBhvr>
                                    </p:animEffect>
                                    <p:anim calcmode="lin" valueType="num">
                                      <p:cBhvr>
                                        <p:cTn id="40" dur="1822" tmFilter="0,0; 0.14,0.36; 0.43,0.73; 0.71,0.91; 1.0,1.0">
                                          <p:stCondLst>
                                            <p:cond delay="0"/>
                                          </p:stCondLst>
                                        </p:cTn>
                                        <p:tgtEl>
                                          <p:spTgt spid="6">
                                            <p:txEl>
                                              <p:pRg st="2" end="2"/>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6">
                                            <p:txEl>
                                              <p:pRg st="2" end="2"/>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6">
                                            <p:txEl>
                                              <p:pRg st="2" end="2"/>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6">
                                            <p:txEl>
                                              <p:pRg st="2" end="2"/>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6">
                                            <p:txEl>
                                              <p:pRg st="2" end="2"/>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6">
                                            <p:txEl>
                                              <p:pRg st="2" end="2"/>
                                            </p:txEl>
                                          </p:spTgt>
                                        </p:tgtEl>
                                      </p:cBhvr>
                                      <p:to x="100000" y="60000"/>
                                    </p:animScale>
                                    <p:animScale>
                                      <p:cBhvr>
                                        <p:cTn id="46" dur="166" decel="50000">
                                          <p:stCondLst>
                                            <p:cond delay="676"/>
                                          </p:stCondLst>
                                        </p:cTn>
                                        <p:tgtEl>
                                          <p:spTgt spid="6">
                                            <p:txEl>
                                              <p:pRg st="2" end="2"/>
                                            </p:txEl>
                                          </p:spTgt>
                                        </p:tgtEl>
                                      </p:cBhvr>
                                      <p:to x="100000" y="100000"/>
                                    </p:animScale>
                                    <p:animScale>
                                      <p:cBhvr>
                                        <p:cTn id="47" dur="26">
                                          <p:stCondLst>
                                            <p:cond delay="1312"/>
                                          </p:stCondLst>
                                        </p:cTn>
                                        <p:tgtEl>
                                          <p:spTgt spid="6">
                                            <p:txEl>
                                              <p:pRg st="2" end="2"/>
                                            </p:txEl>
                                          </p:spTgt>
                                        </p:tgtEl>
                                      </p:cBhvr>
                                      <p:to x="100000" y="80000"/>
                                    </p:animScale>
                                    <p:animScale>
                                      <p:cBhvr>
                                        <p:cTn id="48" dur="166" decel="50000">
                                          <p:stCondLst>
                                            <p:cond delay="1338"/>
                                          </p:stCondLst>
                                        </p:cTn>
                                        <p:tgtEl>
                                          <p:spTgt spid="6">
                                            <p:txEl>
                                              <p:pRg st="2" end="2"/>
                                            </p:txEl>
                                          </p:spTgt>
                                        </p:tgtEl>
                                      </p:cBhvr>
                                      <p:to x="100000" y="100000"/>
                                    </p:animScale>
                                    <p:animScale>
                                      <p:cBhvr>
                                        <p:cTn id="49" dur="26">
                                          <p:stCondLst>
                                            <p:cond delay="1642"/>
                                          </p:stCondLst>
                                        </p:cTn>
                                        <p:tgtEl>
                                          <p:spTgt spid="6">
                                            <p:txEl>
                                              <p:pRg st="2" end="2"/>
                                            </p:txEl>
                                          </p:spTgt>
                                        </p:tgtEl>
                                      </p:cBhvr>
                                      <p:to x="100000" y="90000"/>
                                    </p:animScale>
                                    <p:animScale>
                                      <p:cBhvr>
                                        <p:cTn id="50" dur="166" decel="50000">
                                          <p:stCondLst>
                                            <p:cond delay="1668"/>
                                          </p:stCondLst>
                                        </p:cTn>
                                        <p:tgtEl>
                                          <p:spTgt spid="6">
                                            <p:txEl>
                                              <p:pRg st="2" end="2"/>
                                            </p:txEl>
                                          </p:spTgt>
                                        </p:tgtEl>
                                      </p:cBhvr>
                                      <p:to x="100000" y="100000"/>
                                    </p:animScale>
                                    <p:animScale>
                                      <p:cBhvr>
                                        <p:cTn id="51" dur="26">
                                          <p:stCondLst>
                                            <p:cond delay="1808"/>
                                          </p:stCondLst>
                                        </p:cTn>
                                        <p:tgtEl>
                                          <p:spTgt spid="6">
                                            <p:txEl>
                                              <p:pRg st="2" end="2"/>
                                            </p:txEl>
                                          </p:spTgt>
                                        </p:tgtEl>
                                      </p:cBhvr>
                                      <p:to x="100000" y="95000"/>
                                    </p:animScale>
                                    <p:animScale>
                                      <p:cBhvr>
                                        <p:cTn id="52" dur="166" decel="50000">
                                          <p:stCondLst>
                                            <p:cond delay="1834"/>
                                          </p:stCondLst>
                                        </p:cTn>
                                        <p:tgtEl>
                                          <p:spTgt spid="6">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0612" y="2163094"/>
            <a:ext cx="10778613" cy="1158509"/>
          </a:xfrm>
        </p:spPr>
        <p:txBody>
          <a:bodyPr/>
          <a:lstStyle/>
          <a:p>
            <a:pPr algn="ctr"/>
            <a:r>
              <a:rPr lang="en-US" dirty="0" smtClean="0"/>
              <a:t>What does dimension even mean?</a:t>
            </a:r>
            <a:endParaRPr lang="en-US" dirty="0"/>
          </a:p>
        </p:txBody>
      </p:sp>
      <p:sp>
        <p:nvSpPr>
          <p:cNvPr id="4" name="Title 1"/>
          <p:cNvSpPr txBox="1">
            <a:spLocks/>
          </p:cNvSpPr>
          <p:nvPr/>
        </p:nvSpPr>
        <p:spPr>
          <a:xfrm>
            <a:off x="891393" y="990596"/>
            <a:ext cx="10778613" cy="1158509"/>
          </a:xfrm>
          <a:prstGeom prst="rect">
            <a:avLst/>
          </a:prstGeom>
        </p:spPr>
        <p:txBody>
          <a:bodyPr vert="horz" lIns="91440" tIns="45720" rIns="91440" bIns="45720" rtlCol="0" anchor="t">
            <a:normAutofit/>
          </a:bodyPr>
          <a:lst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a:lstStyle>
          <a:p>
            <a:pPr algn="ctr"/>
            <a:r>
              <a:rPr lang="en-US" dirty="0" smtClean="0"/>
              <a:t>Does a fractal have dimension?</a:t>
            </a:r>
            <a:endParaRPr lang="en-US" dirty="0"/>
          </a:p>
        </p:txBody>
      </p:sp>
      <p:sp>
        <p:nvSpPr>
          <p:cNvPr id="5" name="Content Placeholder 2"/>
          <p:cNvSpPr>
            <a:spLocks noGrp="1"/>
          </p:cNvSpPr>
          <p:nvPr>
            <p:ph idx="1"/>
          </p:nvPr>
        </p:nvSpPr>
        <p:spPr>
          <a:xfrm>
            <a:off x="1006922" y="3477222"/>
            <a:ext cx="10345992" cy="1644444"/>
          </a:xfrm>
        </p:spPr>
        <p:txBody>
          <a:bodyPr>
            <a:noAutofit/>
          </a:bodyPr>
          <a:lstStyle/>
          <a:p>
            <a:pPr marL="0" indent="0">
              <a:buNone/>
            </a:pPr>
            <a:r>
              <a:rPr lang="en-US" dirty="0" smtClean="0"/>
              <a:t>Examples of dimension measures:</a:t>
            </a:r>
          </a:p>
          <a:p>
            <a:r>
              <a:rPr lang="en-US" dirty="0" err="1" smtClean="0"/>
              <a:t>Hausdorff</a:t>
            </a:r>
            <a:r>
              <a:rPr lang="en-US" dirty="0" smtClean="0"/>
              <a:t> dimension – how much “space” things take up.</a:t>
            </a:r>
          </a:p>
          <a:p>
            <a:r>
              <a:rPr lang="en-US" dirty="0" err="1" smtClean="0"/>
              <a:t>Minkowski-Bouligand</a:t>
            </a:r>
            <a:r>
              <a:rPr lang="en-US" dirty="0" smtClean="0"/>
              <a:t> dimension (box-counting dimension) – “size” compared to length.</a:t>
            </a:r>
            <a:endParaRPr lang="en-US" dirty="0"/>
          </a:p>
        </p:txBody>
      </p:sp>
    </p:spTree>
    <p:extLst>
      <p:ext uri="{BB962C8B-B14F-4D97-AF65-F5344CB8AC3E}">
        <p14:creationId xmlns:p14="http://schemas.microsoft.com/office/powerpoint/2010/main" val="1853480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5">
                                            <p:txEl>
                                              <p:pRg st="0" end="0"/>
                                            </p:txEl>
                                          </p:spTgt>
                                        </p:tgtEl>
                                        <p:attrNameLst>
                                          <p:attrName>style.visibility</p:attrName>
                                        </p:attrNameLst>
                                      </p:cBhvr>
                                      <p:to>
                                        <p:strVal val="visible"/>
                                      </p:to>
                                    </p:set>
                                    <p:animEffect transition="in" filter="wipe(down)">
                                      <p:cBhvr>
                                        <p:cTn id="21" dur="500"/>
                                        <p:tgtEl>
                                          <p:spTgt spid="5">
                                            <p:txEl>
                                              <p:pRg st="0" end="0"/>
                                            </p:txEl>
                                          </p:spTgt>
                                        </p:tgtEl>
                                      </p:cBhvr>
                                    </p:animEffect>
                                  </p:childTnLst>
                                </p:cTn>
                              </p:par>
                              <p:par>
                                <p:cTn id="22" presetID="22" presetClass="entr" presetSubtype="4" fill="hold" grpId="0" nodeType="withEffect">
                                  <p:stCondLst>
                                    <p:cond delay="0"/>
                                  </p:stCondLst>
                                  <p:childTnLst>
                                    <p:set>
                                      <p:cBhvr>
                                        <p:cTn id="23" dur="1" fill="hold">
                                          <p:stCondLst>
                                            <p:cond delay="0"/>
                                          </p:stCondLst>
                                        </p:cTn>
                                        <p:tgtEl>
                                          <p:spTgt spid="5">
                                            <p:txEl>
                                              <p:pRg st="1" end="1"/>
                                            </p:txEl>
                                          </p:spTgt>
                                        </p:tgtEl>
                                        <p:attrNameLst>
                                          <p:attrName>style.visibility</p:attrName>
                                        </p:attrNameLst>
                                      </p:cBhvr>
                                      <p:to>
                                        <p:strVal val="visible"/>
                                      </p:to>
                                    </p:set>
                                    <p:animEffect transition="in" filter="wipe(down)">
                                      <p:cBhvr>
                                        <p:cTn id="24" dur="500"/>
                                        <p:tgtEl>
                                          <p:spTgt spid="5">
                                            <p:txEl>
                                              <p:pRg st="1" end="1"/>
                                            </p:txEl>
                                          </p:spTgt>
                                        </p:tgtEl>
                                      </p:cBhvr>
                                    </p:animEffect>
                                  </p:childTnLst>
                                </p:cTn>
                              </p:par>
                              <p:par>
                                <p:cTn id="25" presetID="22" presetClass="entr" presetSubtype="4" fill="hold" grpId="0" nodeType="with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animEffect transition="in" filter="wipe(down)">
                                      <p:cBhvr>
                                        <p:cTn id="2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59678"/>
            <a:ext cx="10667998" cy="1099516"/>
          </a:xfrm>
        </p:spPr>
        <p:txBody>
          <a:bodyPr/>
          <a:lstStyle/>
          <a:p>
            <a:pPr algn="ctr"/>
            <a:r>
              <a:rPr lang="en-US" dirty="0" smtClean="0"/>
              <a:t>Box-Counting Dimension</a:t>
            </a:r>
            <a:endParaRPr lang="en-US" dirty="0"/>
          </a:p>
        </p:txBody>
      </p:sp>
      <p:sp>
        <p:nvSpPr>
          <p:cNvPr id="4" name="Rectangle 3"/>
          <p:cNvSpPr/>
          <p:nvPr/>
        </p:nvSpPr>
        <p:spPr>
          <a:xfrm>
            <a:off x="3148781" y="3469557"/>
            <a:ext cx="1364225" cy="13642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t>1</a:t>
            </a:r>
            <a:endParaRPr lang="en-US" sz="3600" dirty="0"/>
          </a:p>
        </p:txBody>
      </p:sp>
      <p:sp>
        <p:nvSpPr>
          <p:cNvPr id="5" name="Rectangle 4"/>
          <p:cNvSpPr/>
          <p:nvPr/>
        </p:nvSpPr>
        <p:spPr>
          <a:xfrm>
            <a:off x="6791633" y="2987310"/>
            <a:ext cx="2728450" cy="27284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smtClean="0"/>
              <a:t>4</a:t>
            </a:r>
            <a:endParaRPr lang="en-US" sz="6000" dirty="0"/>
          </a:p>
        </p:txBody>
      </p:sp>
      <p:cxnSp>
        <p:nvCxnSpPr>
          <p:cNvPr id="7" name="Straight Connector 6"/>
          <p:cNvCxnSpPr/>
          <p:nvPr/>
        </p:nvCxnSpPr>
        <p:spPr>
          <a:xfrm>
            <a:off x="3045542" y="2197509"/>
            <a:ext cx="1563329"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508954" y="2197509"/>
            <a:ext cx="3126658"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701845" y="1732935"/>
            <a:ext cx="405581" cy="464574"/>
          </a:xfrm>
          <a:prstGeom prst="rect">
            <a:avLst/>
          </a:prstGeom>
          <a:noFill/>
        </p:spPr>
        <p:txBody>
          <a:bodyPr wrap="square" rtlCol="0">
            <a:spAutoFit/>
          </a:bodyPr>
          <a:lstStyle/>
          <a:p>
            <a:r>
              <a:rPr lang="en-US" sz="2400" dirty="0" smtClean="0"/>
              <a:t>1</a:t>
            </a:r>
            <a:endParaRPr lang="en-US" sz="2400" dirty="0"/>
          </a:p>
        </p:txBody>
      </p:sp>
      <p:sp>
        <p:nvSpPr>
          <p:cNvPr id="12" name="TextBox 11"/>
          <p:cNvSpPr txBox="1"/>
          <p:nvPr/>
        </p:nvSpPr>
        <p:spPr>
          <a:xfrm>
            <a:off x="3635476" y="4817191"/>
            <a:ext cx="405581" cy="464574"/>
          </a:xfrm>
          <a:prstGeom prst="rect">
            <a:avLst/>
          </a:prstGeom>
          <a:noFill/>
        </p:spPr>
        <p:txBody>
          <a:bodyPr wrap="square" rtlCol="0">
            <a:spAutoFit/>
          </a:bodyPr>
          <a:lstStyle/>
          <a:p>
            <a:r>
              <a:rPr lang="en-US" sz="2400" dirty="0" smtClean="0"/>
              <a:t>1</a:t>
            </a:r>
            <a:endParaRPr lang="en-US" sz="2400" dirty="0"/>
          </a:p>
        </p:txBody>
      </p:sp>
      <p:sp>
        <p:nvSpPr>
          <p:cNvPr id="13" name="TextBox 12"/>
          <p:cNvSpPr txBox="1"/>
          <p:nvPr/>
        </p:nvSpPr>
        <p:spPr>
          <a:xfrm>
            <a:off x="2746886" y="3919382"/>
            <a:ext cx="405581" cy="464574"/>
          </a:xfrm>
          <a:prstGeom prst="rect">
            <a:avLst/>
          </a:prstGeom>
          <a:noFill/>
        </p:spPr>
        <p:txBody>
          <a:bodyPr wrap="square" rtlCol="0">
            <a:spAutoFit/>
          </a:bodyPr>
          <a:lstStyle/>
          <a:p>
            <a:r>
              <a:rPr lang="en-US" sz="2400" dirty="0" smtClean="0"/>
              <a:t>1</a:t>
            </a:r>
            <a:endParaRPr lang="en-US" sz="2400" dirty="0"/>
          </a:p>
        </p:txBody>
      </p:sp>
      <p:sp>
        <p:nvSpPr>
          <p:cNvPr id="14" name="TextBox 13"/>
          <p:cNvSpPr txBox="1"/>
          <p:nvPr/>
        </p:nvSpPr>
        <p:spPr>
          <a:xfrm>
            <a:off x="6306163" y="4028886"/>
            <a:ext cx="405581" cy="584775"/>
          </a:xfrm>
          <a:prstGeom prst="rect">
            <a:avLst/>
          </a:prstGeom>
          <a:noFill/>
        </p:spPr>
        <p:txBody>
          <a:bodyPr wrap="square" rtlCol="0">
            <a:spAutoFit/>
          </a:bodyPr>
          <a:lstStyle/>
          <a:p>
            <a:r>
              <a:rPr lang="en-US" sz="3200" dirty="0" smtClean="0"/>
              <a:t>2</a:t>
            </a:r>
            <a:endParaRPr lang="en-US" sz="3200" dirty="0"/>
          </a:p>
        </p:txBody>
      </p:sp>
      <p:sp>
        <p:nvSpPr>
          <p:cNvPr id="15" name="TextBox 14"/>
          <p:cNvSpPr txBox="1"/>
          <p:nvPr/>
        </p:nvSpPr>
        <p:spPr>
          <a:xfrm>
            <a:off x="7953067" y="5606964"/>
            <a:ext cx="405581" cy="584775"/>
          </a:xfrm>
          <a:prstGeom prst="rect">
            <a:avLst/>
          </a:prstGeom>
          <a:noFill/>
        </p:spPr>
        <p:txBody>
          <a:bodyPr wrap="square" rtlCol="0">
            <a:spAutoFit/>
          </a:bodyPr>
          <a:lstStyle/>
          <a:p>
            <a:r>
              <a:rPr lang="en-US" sz="3200" dirty="0" smtClean="0"/>
              <a:t>2</a:t>
            </a:r>
            <a:endParaRPr lang="en-US" sz="3200" dirty="0"/>
          </a:p>
        </p:txBody>
      </p:sp>
      <p:sp>
        <p:nvSpPr>
          <p:cNvPr id="16" name="TextBox 15"/>
          <p:cNvSpPr txBox="1"/>
          <p:nvPr/>
        </p:nvSpPr>
        <p:spPr>
          <a:xfrm>
            <a:off x="7869492" y="1612734"/>
            <a:ext cx="405581" cy="584775"/>
          </a:xfrm>
          <a:prstGeom prst="rect">
            <a:avLst/>
          </a:prstGeom>
          <a:noFill/>
        </p:spPr>
        <p:txBody>
          <a:bodyPr wrap="square" rtlCol="0">
            <a:spAutoFit/>
          </a:bodyPr>
          <a:lstStyle/>
          <a:p>
            <a:r>
              <a:rPr lang="en-US" sz="3200" dirty="0" smtClean="0"/>
              <a:t>2</a:t>
            </a:r>
            <a:endParaRPr lang="en-US" sz="3200" dirty="0"/>
          </a:p>
        </p:txBody>
      </p:sp>
    </p:spTree>
    <p:extLst>
      <p:ext uri="{BB962C8B-B14F-4D97-AF65-F5344CB8AC3E}">
        <p14:creationId xmlns:p14="http://schemas.microsoft.com/office/powerpoint/2010/main" val="2255433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11" grpId="0"/>
      <p:bldP spid="12" grpId="0"/>
      <p:bldP spid="13" grpId="0"/>
      <p:bldP spid="14" grpId="0"/>
      <p:bldP spid="15" grpId="0"/>
      <p:bldP spid="1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0820" y="2454846"/>
            <a:ext cx="3833906" cy="1534593"/>
          </a:xfrm>
        </p:spPr>
        <p:txBody>
          <a:bodyPr/>
          <a:lstStyle/>
          <a:p>
            <a:r>
              <a:rPr lang="en-US" dirty="0" smtClean="0"/>
              <a:t>Fractal Dimensions</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5690420" y="2611717"/>
                <a:ext cx="6248398" cy="1488334"/>
              </a:xfrm>
            </p:spPr>
            <p:txBody>
              <a:bodyPr>
                <a:normAutofit/>
              </a:bodyPr>
              <a:lstStyle/>
              <a:p>
                <a:r>
                  <a:rPr lang="en-US" sz="2800" b="0" dirty="0" smtClean="0">
                    <a:latin typeface="Cambria" panose="02040503050406030204" pitchFamily="18" charset="0"/>
                  </a:rPr>
                  <a:t>The Koch Curve -- </a:t>
                </a:r>
                <a14:m>
                  <m:oMath xmlns:m="http://schemas.openxmlformats.org/officeDocument/2006/math">
                    <m:func>
                      <m:funcPr>
                        <m:ctrlPr>
                          <a:rPr lang="en-US" sz="2800" b="0" i="1" smtClean="0">
                            <a:latin typeface="Cambria Math" panose="02040503050406030204" pitchFamily="18" charset="0"/>
                          </a:rPr>
                        </m:ctrlPr>
                      </m:funcPr>
                      <m:fName>
                        <m:sSub>
                          <m:sSubPr>
                            <m:ctrlPr>
                              <a:rPr lang="en-US" sz="2800" b="0" i="1" smtClean="0">
                                <a:latin typeface="Cambria Math" panose="02040503050406030204" pitchFamily="18" charset="0"/>
                              </a:rPr>
                            </m:ctrlPr>
                          </m:sSubPr>
                          <m:e>
                            <m:r>
                              <m:rPr>
                                <m:sty m:val="p"/>
                              </m:rPr>
                              <a:rPr lang="en-US" sz="2800" b="0" i="0" smtClean="0">
                                <a:latin typeface="Cambria Math" panose="02040503050406030204" pitchFamily="18" charset="0"/>
                              </a:rPr>
                              <m:t>log</m:t>
                            </m:r>
                          </m:e>
                          <m:sub>
                            <m:r>
                              <a:rPr lang="en-US" sz="2800" b="0" i="1" smtClean="0">
                                <a:latin typeface="Cambria Math" panose="02040503050406030204" pitchFamily="18" charset="0"/>
                              </a:rPr>
                              <m:t>3</m:t>
                            </m:r>
                          </m:sub>
                        </m:sSub>
                      </m:fName>
                      <m:e>
                        <m:r>
                          <a:rPr lang="en-US" sz="2800" b="0" i="1" smtClean="0">
                            <a:latin typeface="Cambria Math" panose="02040503050406030204" pitchFamily="18" charset="0"/>
                          </a:rPr>
                          <m:t>4</m:t>
                        </m:r>
                      </m:e>
                    </m:func>
                  </m:oMath>
                </a14:m>
                <a:endParaRPr lang="en-US" sz="2800" b="0" dirty="0" smtClean="0">
                  <a:latin typeface="Cambria" panose="02040503050406030204" pitchFamily="18" charset="0"/>
                </a:endParaRPr>
              </a:p>
              <a:p>
                <a:r>
                  <a:rPr lang="en-US" sz="2800" dirty="0" err="1" smtClean="0">
                    <a:latin typeface="Cambria" panose="02040503050406030204" pitchFamily="18" charset="0"/>
                  </a:rPr>
                  <a:t>Sierpinski’s</a:t>
                </a:r>
                <a:r>
                  <a:rPr lang="en-US" sz="2800" dirty="0" smtClean="0">
                    <a:latin typeface="Cambria" panose="02040503050406030204" pitchFamily="18" charset="0"/>
                  </a:rPr>
                  <a:t> Triangle -- </a:t>
                </a:r>
                <a14:m>
                  <m:oMath xmlns:m="http://schemas.openxmlformats.org/officeDocument/2006/math">
                    <m:func>
                      <m:funcPr>
                        <m:ctrlPr>
                          <a:rPr lang="en-US" sz="2800" i="1">
                            <a:latin typeface="Cambria Math" panose="02040503050406030204" pitchFamily="18" charset="0"/>
                          </a:rPr>
                        </m:ctrlPr>
                      </m:funcPr>
                      <m:fName>
                        <m:sSub>
                          <m:sSubPr>
                            <m:ctrlPr>
                              <a:rPr lang="en-US" sz="2800" i="1">
                                <a:latin typeface="Cambria Math" panose="02040503050406030204" pitchFamily="18" charset="0"/>
                              </a:rPr>
                            </m:ctrlPr>
                          </m:sSubPr>
                          <m:e>
                            <m:r>
                              <m:rPr>
                                <m:sty m:val="p"/>
                              </m:rPr>
                              <a:rPr lang="en-US" sz="2800">
                                <a:latin typeface="Cambria Math" panose="02040503050406030204" pitchFamily="18" charset="0"/>
                              </a:rPr>
                              <m:t>log</m:t>
                            </m:r>
                          </m:e>
                          <m:sub>
                            <m:r>
                              <a:rPr lang="en-US" sz="2800" b="0" i="1" smtClean="0">
                                <a:latin typeface="Cambria Math" panose="02040503050406030204" pitchFamily="18" charset="0"/>
                              </a:rPr>
                              <m:t>2</m:t>
                            </m:r>
                          </m:sub>
                        </m:sSub>
                      </m:fName>
                      <m:e>
                        <m:r>
                          <a:rPr lang="en-US" sz="2800" b="0" i="1" smtClean="0">
                            <a:latin typeface="Cambria Math" panose="02040503050406030204" pitchFamily="18" charset="0"/>
                          </a:rPr>
                          <m:t>3</m:t>
                        </m:r>
                      </m:e>
                    </m:func>
                  </m:oMath>
                </a14:m>
                <a:endParaRPr lang="en-US" sz="2800" b="0" dirty="0" smtClean="0">
                  <a:latin typeface="Cambria" panose="02040503050406030204" pitchFamily="18" charset="0"/>
                </a:endParaRPr>
              </a:p>
              <a:p>
                <a:endParaRPr lang="en-US" sz="2800" dirty="0">
                  <a:latin typeface="Cambria" panose="02040503050406030204" pitchFamily="18" charset="0"/>
                </a:endParaRP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5690420" y="2611717"/>
                <a:ext cx="6248398" cy="1488334"/>
              </a:xfrm>
              <a:blipFill rotWithShape="0">
                <a:blip r:embed="rId2"/>
                <a:stretch>
                  <a:fillRect l="-1756" t="-3265"/>
                </a:stretch>
              </a:blipFill>
            </p:spPr>
            <p:txBody>
              <a:bodyPr/>
              <a:lstStyle/>
              <a:p>
                <a:r>
                  <a:rPr lang="en-US">
                    <a:noFill/>
                  </a:rPr>
                  <a:t> </a:t>
                </a:r>
              </a:p>
            </p:txBody>
          </p:sp>
        </mc:Fallback>
      </mc:AlternateContent>
    </p:spTree>
    <p:extLst>
      <p:ext uri="{BB962C8B-B14F-4D97-AF65-F5344CB8AC3E}">
        <p14:creationId xmlns:p14="http://schemas.microsoft.com/office/powerpoint/2010/main" val="1442702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Headlines">
  <a:themeElements>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fontScheme name="Headlines">
      <a:majorFont>
        <a:latin typeface="Century Schoolbook" panose="02040604050505020304"/>
        <a:ea typeface=""/>
        <a:cs typeface=""/>
      </a:majorFont>
      <a:minorFont>
        <a:latin typeface="Corbel" panose="020B0503020204020204"/>
        <a:ea typeface=""/>
        <a:cs typeface=""/>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 id="{3841520A-25F2-4EB8-BE4C-611DB5ABEED9}" vid="{ECD25A4C-D97E-4C12-84B1-63580BFFAEE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TM10001103[[fn=Headlines]]</Template>
  <TotalTime>164</TotalTime>
  <Words>530</Words>
  <Application>Microsoft Office PowerPoint</Application>
  <PresentationFormat>Widescreen</PresentationFormat>
  <Paragraphs>48</Paragraphs>
  <Slides>8</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Cambria</vt:lpstr>
      <vt:lpstr>Cambria Math</vt:lpstr>
      <vt:lpstr>Century Schoolbook</vt:lpstr>
      <vt:lpstr>Corbel</vt:lpstr>
      <vt:lpstr>Headlines</vt:lpstr>
      <vt:lpstr>Fractals!</vt:lpstr>
      <vt:lpstr>PowerPoint Presentation</vt:lpstr>
      <vt:lpstr>So, how do we build a fractal?</vt:lpstr>
      <vt:lpstr>PowerPoint Presentation</vt:lpstr>
      <vt:lpstr>PowerPoint Presentation</vt:lpstr>
      <vt:lpstr>What does dimension even mean?</vt:lpstr>
      <vt:lpstr>Box-Counting Dimension</vt:lpstr>
      <vt:lpstr>Fractal Dimensions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Fractals!</dc:title>
  <dc:creator>Vineet Gupta</dc:creator>
  <cp:lastModifiedBy>Vineet Gupta</cp:lastModifiedBy>
  <cp:revision>26</cp:revision>
  <dcterms:created xsi:type="dcterms:W3CDTF">2015-04-11T06:23:16Z</dcterms:created>
  <dcterms:modified xsi:type="dcterms:W3CDTF">2015-04-11T09:08:12Z</dcterms:modified>
</cp:coreProperties>
</file>